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87" r:id="rId2"/>
    <p:sldId id="302" r:id="rId3"/>
    <p:sldId id="303" r:id="rId4"/>
    <p:sldId id="307" r:id="rId5"/>
    <p:sldId id="306" r:id="rId6"/>
    <p:sldId id="305" r:id="rId7"/>
    <p:sldId id="304" r:id="rId8"/>
    <p:sldId id="288" r:id="rId9"/>
    <p:sldId id="291" r:id="rId10"/>
    <p:sldId id="296" r:id="rId11"/>
    <p:sldId id="294" r:id="rId12"/>
    <p:sldId id="295" r:id="rId13"/>
    <p:sldId id="292" r:id="rId14"/>
    <p:sldId id="308" r:id="rId15"/>
    <p:sldId id="309" r:id="rId16"/>
    <p:sldId id="310" r:id="rId17"/>
    <p:sldId id="298" r:id="rId18"/>
    <p:sldId id="300" r:id="rId19"/>
    <p:sldId id="312" r:id="rId20"/>
  </p:sldIdLst>
  <p:sldSz cx="9144000" cy="6858000" type="screen4x3"/>
  <p:notesSz cx="6884988"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de-CH"/>
          </a:p>
        </p:txBody>
      </p:sp>
      <p:sp>
        <p:nvSpPr>
          <p:cNvPr id="3" name="Datumsplatzhalter 2"/>
          <p:cNvSpPr>
            <a:spLocks noGrp="1"/>
          </p:cNvSpPr>
          <p:nvPr>
            <p:ph type="dt" sz="quarter" idx="1"/>
          </p:nvPr>
        </p:nvSpPr>
        <p:spPr>
          <a:xfrm>
            <a:off x="3899900" y="0"/>
            <a:ext cx="2983495" cy="500936"/>
          </a:xfrm>
          <a:prstGeom prst="rect">
            <a:avLst/>
          </a:prstGeom>
        </p:spPr>
        <p:txBody>
          <a:bodyPr vert="horz" lIns="96588" tIns="48294" rIns="96588" bIns="48294" rtlCol="0"/>
          <a:lstStyle>
            <a:lvl1pPr algn="r">
              <a:defRPr sz="1300"/>
            </a:lvl1pPr>
          </a:lstStyle>
          <a:p>
            <a:fld id="{406A369A-08E4-45D9-85B4-E4331635F4D7}" type="datetimeFigureOut">
              <a:rPr lang="de-CH" smtClean="0"/>
              <a:t>09.11.2021</a:t>
            </a:fld>
            <a:endParaRPr lang="de-CH"/>
          </a:p>
        </p:txBody>
      </p:sp>
      <p:sp>
        <p:nvSpPr>
          <p:cNvPr id="4" name="Fußzeilenplatzhalter 3"/>
          <p:cNvSpPr>
            <a:spLocks noGrp="1"/>
          </p:cNvSpPr>
          <p:nvPr>
            <p:ph type="ftr" sz="quarter" idx="2"/>
          </p:nvPr>
        </p:nvSpPr>
        <p:spPr>
          <a:xfrm>
            <a:off x="0" y="9516038"/>
            <a:ext cx="2983495" cy="500936"/>
          </a:xfrm>
          <a:prstGeom prst="rect">
            <a:avLst/>
          </a:prstGeom>
        </p:spPr>
        <p:txBody>
          <a:bodyPr vert="horz" lIns="96588" tIns="48294" rIns="96588" bIns="48294" rtlCol="0" anchor="b"/>
          <a:lstStyle>
            <a:lvl1pPr algn="l">
              <a:defRPr sz="1300"/>
            </a:lvl1pPr>
          </a:lstStyle>
          <a:p>
            <a:endParaRPr lang="de-CH"/>
          </a:p>
        </p:txBody>
      </p:sp>
      <p:sp>
        <p:nvSpPr>
          <p:cNvPr id="5" name="Foliennummernplatzhalter 4"/>
          <p:cNvSpPr>
            <a:spLocks noGrp="1"/>
          </p:cNvSpPr>
          <p:nvPr>
            <p:ph type="sldNum" sz="quarter" idx="3"/>
          </p:nvPr>
        </p:nvSpPr>
        <p:spPr>
          <a:xfrm>
            <a:off x="3899900" y="9516038"/>
            <a:ext cx="2983495" cy="500936"/>
          </a:xfrm>
          <a:prstGeom prst="rect">
            <a:avLst/>
          </a:prstGeom>
        </p:spPr>
        <p:txBody>
          <a:bodyPr vert="horz" lIns="96588" tIns="48294" rIns="96588" bIns="48294" rtlCol="0" anchor="b"/>
          <a:lstStyle>
            <a:lvl1pPr algn="r">
              <a:defRPr sz="1300"/>
            </a:lvl1pPr>
          </a:lstStyle>
          <a:p>
            <a:fld id="{42B2ABDC-9C1D-4881-9BDB-250ABDA87652}" type="slidenum">
              <a:rPr lang="de-CH" smtClean="0"/>
              <a:t>‹Nr.›</a:t>
            </a:fld>
            <a:endParaRPr lang="de-CH"/>
          </a:p>
        </p:txBody>
      </p:sp>
    </p:spTree>
    <p:extLst>
      <p:ext uri="{BB962C8B-B14F-4D97-AF65-F5344CB8AC3E}">
        <p14:creationId xmlns:p14="http://schemas.microsoft.com/office/powerpoint/2010/main" val="2660767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124EDFCD-6C3B-4359-8F9F-BAAB20C7C77C}" type="datetimeFigureOut">
              <a:rPr lang="de-CH" smtClean="0"/>
              <a:t>09.11.2021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37984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124EDFCD-6C3B-4359-8F9F-BAAB20C7C77C}" type="datetimeFigureOut">
              <a:rPr lang="de-CH" smtClean="0"/>
              <a:t>09.11.2021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347575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124EDFCD-6C3B-4359-8F9F-BAAB20C7C77C}" type="datetimeFigureOut">
              <a:rPr lang="de-CH" smtClean="0"/>
              <a:t>09.11.2021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123702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124EDFCD-6C3B-4359-8F9F-BAAB20C7C77C}" type="datetimeFigureOut">
              <a:rPr lang="de-CH" smtClean="0"/>
              <a:t>09.11.2021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7460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24EDFCD-6C3B-4359-8F9F-BAAB20C7C77C}" type="datetimeFigureOut">
              <a:rPr lang="de-CH" smtClean="0"/>
              <a:t>09.11.2021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182652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124EDFCD-6C3B-4359-8F9F-BAAB20C7C77C}" type="datetimeFigureOut">
              <a:rPr lang="de-CH" smtClean="0"/>
              <a:t>09.11.2021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361525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124EDFCD-6C3B-4359-8F9F-BAAB20C7C77C}" type="datetimeFigureOut">
              <a:rPr lang="de-CH" smtClean="0"/>
              <a:t>09.11.2021</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264872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124EDFCD-6C3B-4359-8F9F-BAAB20C7C77C}" type="datetimeFigureOut">
              <a:rPr lang="de-CH" smtClean="0"/>
              <a:t>09.11.2021</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262577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24EDFCD-6C3B-4359-8F9F-BAAB20C7C77C}" type="datetimeFigureOut">
              <a:rPr lang="de-CH" smtClean="0"/>
              <a:t>09.11.2021</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218117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24EDFCD-6C3B-4359-8F9F-BAAB20C7C77C}" type="datetimeFigureOut">
              <a:rPr lang="de-CH" smtClean="0"/>
              <a:t>09.11.2021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265266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24EDFCD-6C3B-4359-8F9F-BAAB20C7C77C}" type="datetimeFigureOut">
              <a:rPr lang="de-CH" smtClean="0"/>
              <a:t>09.11.2021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A912BC8-F501-4A7E-A6B7-A7D65FC343F6}" type="slidenum">
              <a:rPr lang="de-CH" smtClean="0"/>
              <a:t>‹Nr.›</a:t>
            </a:fld>
            <a:endParaRPr lang="de-CH"/>
          </a:p>
        </p:txBody>
      </p:sp>
    </p:spTree>
    <p:extLst>
      <p:ext uri="{BB962C8B-B14F-4D97-AF65-F5344CB8AC3E}">
        <p14:creationId xmlns:p14="http://schemas.microsoft.com/office/powerpoint/2010/main" val="391736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EDFCD-6C3B-4359-8F9F-BAAB20C7C77C}" type="datetimeFigureOut">
              <a:rPr lang="de-CH" smtClean="0"/>
              <a:t>09.11.2021</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2BC8-F501-4A7E-A6B7-A7D65FC343F6}" type="slidenum">
              <a:rPr lang="de-CH" smtClean="0"/>
              <a:t>‹Nr.›</a:t>
            </a:fld>
            <a:endParaRPr lang="de-CH"/>
          </a:p>
        </p:txBody>
      </p:sp>
    </p:spTree>
    <p:extLst>
      <p:ext uri="{BB962C8B-B14F-4D97-AF65-F5344CB8AC3E}">
        <p14:creationId xmlns:p14="http://schemas.microsoft.com/office/powerpoint/2010/main" val="410856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https://encrypted-tbn0.gstatic.com/images?q=tbn:ANd9GcQqjOSFg9PJhhmqMDqa57tkXhL0nB6NK032PV-9rFnQZ4nd25c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gabi\Desktop\eigene dateien\GFK\Respekt statt Gewalt\logo.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5752"/>
            <a:ext cx="9143999" cy="1401093"/>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989582" y="2221868"/>
            <a:ext cx="6782957" cy="1368152"/>
          </a:xfrm>
          <a:prstGeom prst="rect">
            <a:avLst/>
          </a:prstGeom>
          <a:ln w="7620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CH" sz="96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eck 1">
            <a:extLst>
              <a:ext uri="{FF2B5EF4-FFF2-40B4-BE49-F238E27FC236}">
                <a16:creationId xmlns:a16="http://schemas.microsoft.com/office/drawing/2014/main" id="{258AB55C-57AC-4D6C-A016-604FEBB8BDB4}"/>
              </a:ext>
            </a:extLst>
          </p:cNvPr>
          <p:cNvSpPr/>
          <p:nvPr/>
        </p:nvSpPr>
        <p:spPr>
          <a:xfrm>
            <a:off x="647563" y="1158585"/>
            <a:ext cx="7848872" cy="2185214"/>
          </a:xfrm>
          <a:prstGeom prst="rect">
            <a:avLst/>
          </a:prstGeom>
        </p:spPr>
        <p:txBody>
          <a:bodyPr wrap="square">
            <a:spAutoFit/>
          </a:bodyPr>
          <a:lstStyle/>
          <a:p>
            <a:pPr algn="ctr"/>
            <a:r>
              <a:rPr lang="de-CH" sz="4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Ich selbst bleiben, trotz Familie…?</a:t>
            </a:r>
          </a:p>
          <a:p>
            <a:pPr algn="ctr"/>
            <a:endParaRPr lang="de-CH" sz="4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r>
              <a:rPr lang="de-CH"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Wie sich Eltern in den Strapazen des Alltages Sorge tragen können </a:t>
            </a:r>
            <a:endParaRPr lang="de-CH" sz="2800" b="1" dirty="0">
              <a:solidFill>
                <a:schemeClr val="accent2">
                  <a:lumMod val="75000"/>
                </a:schemeClr>
              </a:solidFill>
            </a:endParaRPr>
          </a:p>
        </p:txBody>
      </p:sp>
    </p:spTree>
    <p:extLst>
      <p:ext uri="{BB962C8B-B14F-4D97-AF65-F5344CB8AC3E}">
        <p14:creationId xmlns:p14="http://schemas.microsoft.com/office/powerpoint/2010/main" val="398464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Was ist Stress?</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hteck 1">
            <a:extLst>
              <a:ext uri="{FF2B5EF4-FFF2-40B4-BE49-F238E27FC236}">
                <a16:creationId xmlns:a16="http://schemas.microsoft.com/office/drawing/2014/main" id="{37D999F7-590F-47A3-B198-080A5E5C609F}"/>
              </a:ext>
            </a:extLst>
          </p:cNvPr>
          <p:cNvSpPr/>
          <p:nvPr/>
        </p:nvSpPr>
        <p:spPr>
          <a:xfrm>
            <a:off x="539552" y="1582341"/>
            <a:ext cx="8064896" cy="4893647"/>
          </a:xfrm>
          <a:prstGeom prst="rect">
            <a:avLst/>
          </a:prstGeom>
        </p:spPr>
        <p:txBody>
          <a:bodyPr wrap="square">
            <a:spAutoFit/>
          </a:bodyPr>
          <a:lstStyle/>
          <a:p>
            <a:pPr marL="285750" indent="-285750">
              <a:buFont typeface="Arial" panose="020B0604020202020204" pitchFamily="34" charset="0"/>
              <a:buChar char="•"/>
            </a:pPr>
            <a:r>
              <a:rPr lang="de-CH" sz="2400" dirty="0"/>
              <a:t>Stress kann man ganz allgemein als Missverhältnis zwischen Anforderungen (Soll) und den Möglichkeiten einer Person (Ist) bezeichnen. </a:t>
            </a:r>
          </a:p>
          <a:p>
            <a:pPr marL="285750" indent="-285750">
              <a:buFont typeface="Arial" panose="020B0604020202020204" pitchFamily="34" charset="0"/>
              <a:buChar char="•"/>
            </a:pPr>
            <a:r>
              <a:rPr lang="de-CH" sz="2400" dirty="0"/>
              <a:t>Stress bezeichnet den Zustand, indem sich Betroffene befinden. Die Ursachen nennt man „Stressoren“.</a:t>
            </a:r>
          </a:p>
          <a:p>
            <a:pPr marL="285750" indent="-285750">
              <a:buFont typeface="Arial" panose="020B0604020202020204" pitchFamily="34" charset="0"/>
              <a:buChar char="•"/>
            </a:pPr>
            <a:r>
              <a:rPr lang="de-CH" sz="2400" dirty="0" err="1"/>
              <a:t>Selye</a:t>
            </a:r>
            <a:r>
              <a:rPr lang="de-CH" sz="2400" dirty="0"/>
              <a:t> (1950): „Die Belastungen, Anstrengungen und Ärgernisse, denen ein Lebewesen täglich durch viele Umwelteinflüsse ausgesetzt ist. Es handelt sich um Anspannungen und Anpassungszwänge, die einen aus dem persönlichen Gleichgewicht bringen können und bei denen man seelisch und körperlich unter Druck steht.“</a:t>
            </a:r>
          </a:p>
          <a:p>
            <a:pPr marL="285750" indent="-285750">
              <a:buFont typeface="Arial" panose="020B0604020202020204" pitchFamily="34" charset="0"/>
              <a:buChar char="•"/>
            </a:pPr>
            <a:endParaRPr lang="de-CH" sz="2400" dirty="0"/>
          </a:p>
          <a:p>
            <a:r>
              <a:rPr lang="de-CH" sz="2000" dirty="0"/>
              <a:t>(Kaluza 2005, </a:t>
            </a:r>
            <a:r>
              <a:rPr lang="de-CH" sz="2000" dirty="0" err="1"/>
              <a:t>Litzke</a:t>
            </a:r>
            <a:r>
              <a:rPr lang="de-CH" sz="2000" dirty="0"/>
              <a:t> 2007, </a:t>
            </a:r>
            <a:r>
              <a:rPr lang="de-CH" sz="2000" dirty="0" err="1"/>
              <a:t>TK</a:t>
            </a:r>
            <a:r>
              <a:rPr lang="de-CH" sz="2000" dirty="0"/>
              <a:t> 2007)</a:t>
            </a:r>
          </a:p>
        </p:txBody>
      </p:sp>
    </p:spTree>
    <p:extLst>
      <p:ext uri="{BB962C8B-B14F-4D97-AF65-F5344CB8AC3E}">
        <p14:creationId xmlns:p14="http://schemas.microsoft.com/office/powerpoint/2010/main" val="281319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5 Stressebenen</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Inhaltsplatzhalter 1">
            <a:extLst>
              <a:ext uri="{FF2B5EF4-FFF2-40B4-BE49-F238E27FC236}">
                <a16:creationId xmlns:a16="http://schemas.microsoft.com/office/drawing/2014/main" id="{C6052A9D-5B1B-477A-8BAF-0A57F237077E}"/>
              </a:ext>
            </a:extLst>
          </p:cNvPr>
          <p:cNvSpPr>
            <a:spLocks noGrp="1"/>
          </p:cNvSpPr>
          <p:nvPr>
            <p:ph idx="1"/>
          </p:nvPr>
        </p:nvSpPr>
        <p:spPr>
          <a:xfrm>
            <a:off x="457200" y="1600200"/>
            <a:ext cx="8229600" cy="5069160"/>
          </a:xfrm>
        </p:spPr>
        <p:txBody>
          <a:bodyPr>
            <a:normAutofit fontScale="70000" lnSpcReduction="20000"/>
          </a:bodyPr>
          <a:lstStyle/>
          <a:p>
            <a:pPr marL="0" indent="0">
              <a:buNone/>
            </a:pPr>
            <a:r>
              <a:rPr lang="de-CH" dirty="0"/>
              <a:t>1: Gedanken, Denken/Wahrnehmen </a:t>
            </a:r>
          </a:p>
          <a:p>
            <a:pPr marL="400050" lvl="1" indent="0">
              <a:buNone/>
            </a:pPr>
            <a:r>
              <a:rPr lang="de-CH" dirty="0"/>
              <a:t>(„Das schaffe ich nie.“, Blackout, Konzentrationsmangel, Denkstörungen, Wortfindungsstörungen, Beeinträchtigung des Kurz- und Langzeitgedächtnisses</a:t>
            </a:r>
          </a:p>
          <a:p>
            <a:pPr marL="0" indent="0">
              <a:buNone/>
            </a:pPr>
            <a:r>
              <a:rPr lang="de-CH" dirty="0"/>
              <a:t>2: Emotionen, Gefühle/Befindlichkeiten </a:t>
            </a:r>
          </a:p>
          <a:p>
            <a:pPr marL="400050" lvl="1" indent="0">
              <a:buNone/>
            </a:pPr>
            <a:r>
              <a:rPr lang="de-CH" dirty="0"/>
              <a:t>(Angst, Panik, Wut, Depressionen/Hilflosigkeit, Selbstwertgefühl sinkt, Veränderung von Persönlichkeitszügen)</a:t>
            </a:r>
          </a:p>
          <a:p>
            <a:pPr marL="0" indent="0">
              <a:buNone/>
            </a:pPr>
            <a:r>
              <a:rPr lang="de-CH" dirty="0"/>
              <a:t>3: Vegetativ-hormonelles System, Reaktionen des Nervensystems </a:t>
            </a:r>
          </a:p>
          <a:p>
            <a:pPr marL="400050" lvl="1" indent="0">
              <a:buNone/>
            </a:pPr>
            <a:r>
              <a:rPr lang="de-CH" dirty="0"/>
              <a:t>(Herzklopfen, erröten, Anstieg der Atemfrequenz, verstärkte Schweißproduktion)</a:t>
            </a:r>
          </a:p>
          <a:p>
            <a:pPr marL="0" indent="0">
              <a:buNone/>
            </a:pPr>
            <a:r>
              <a:rPr lang="de-CH" dirty="0"/>
              <a:t>4: Muskuläres System, Muskuläre Reaktionen auf Skelettmuskulatur</a:t>
            </a:r>
          </a:p>
          <a:p>
            <a:pPr marL="400050" lvl="1" indent="0">
              <a:buNone/>
            </a:pPr>
            <a:r>
              <a:rPr lang="de-CH" dirty="0"/>
              <a:t> (Ermüdung, Verspannungen, Fuß wippen, Herz-Kreislauf-Erkrankungen)</a:t>
            </a:r>
          </a:p>
          <a:p>
            <a:pPr marL="0" indent="0">
              <a:buNone/>
            </a:pPr>
            <a:r>
              <a:rPr lang="de-CH" dirty="0"/>
              <a:t>5: Verhalten, Physiologische Reaktion </a:t>
            </a:r>
          </a:p>
          <a:p>
            <a:pPr marL="400050" lvl="1" indent="0">
              <a:buNone/>
            </a:pPr>
            <a:r>
              <a:rPr lang="de-CH" dirty="0"/>
              <a:t>(bizarre Verhaltensmuster, gestörtes Schlafmuster, Abwesenheit vom Arbeitsplatz, Schuldzuweisungen)</a:t>
            </a:r>
          </a:p>
          <a:p>
            <a:pPr marL="0" indent="0">
              <a:buNone/>
            </a:pPr>
            <a:endParaRPr lang="de-CH" sz="2000" dirty="0"/>
          </a:p>
          <a:p>
            <a:pPr marL="0" indent="0">
              <a:buNone/>
            </a:pPr>
            <a:r>
              <a:rPr lang="de-CH" sz="2000" dirty="0"/>
              <a:t>(</a:t>
            </a:r>
            <a:r>
              <a:rPr lang="de-CH" sz="2000" dirty="0" err="1"/>
              <a:t>Litzcke</a:t>
            </a:r>
            <a:r>
              <a:rPr lang="de-CH" sz="2000" dirty="0"/>
              <a:t> 2007)</a:t>
            </a:r>
          </a:p>
        </p:txBody>
      </p:sp>
    </p:spTree>
    <p:extLst>
      <p:ext uri="{BB962C8B-B14F-4D97-AF65-F5344CB8AC3E}">
        <p14:creationId xmlns:p14="http://schemas.microsoft.com/office/powerpoint/2010/main" val="26410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Eltern Burnout</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Inhaltsplatzhalter 4">
            <a:extLst>
              <a:ext uri="{FF2B5EF4-FFF2-40B4-BE49-F238E27FC236}">
                <a16:creationId xmlns:a16="http://schemas.microsoft.com/office/drawing/2014/main" id="{60965465-A066-4187-AC5C-3C56BCEF545B}"/>
              </a:ext>
            </a:extLst>
          </p:cNvPr>
          <p:cNvSpPr>
            <a:spLocks noGrp="1"/>
          </p:cNvSpPr>
          <p:nvPr>
            <p:ph idx="1"/>
          </p:nvPr>
        </p:nvSpPr>
        <p:spPr>
          <a:xfrm>
            <a:off x="990839" y="1721734"/>
            <a:ext cx="7146117" cy="4525963"/>
          </a:xfrm>
        </p:spPr>
        <p:txBody>
          <a:bodyPr>
            <a:normAutofit/>
          </a:bodyPr>
          <a:lstStyle/>
          <a:p>
            <a:pPr marL="0" indent="0">
              <a:buNone/>
            </a:pPr>
            <a:r>
              <a:rPr lang="de-CH" sz="2800" dirty="0"/>
              <a:t>Symptome eines Eltern-Burnouts</a:t>
            </a:r>
          </a:p>
          <a:p>
            <a:r>
              <a:rPr lang="de-CH" sz="2800" dirty="0"/>
              <a:t>Extreme Erschöpfung</a:t>
            </a:r>
          </a:p>
          <a:p>
            <a:r>
              <a:rPr lang="de-CH" sz="2800" dirty="0"/>
              <a:t>Grosse emotionale Distanzierung</a:t>
            </a:r>
          </a:p>
          <a:p>
            <a:r>
              <a:rPr lang="de-CH" sz="2800" dirty="0" err="1"/>
              <a:t>Zunehmemdes</a:t>
            </a:r>
            <a:r>
              <a:rPr lang="de-CH" sz="2800" dirty="0"/>
              <a:t> Schwinden der Leistungsfähigkeit und der Identifikation mit der Elternrolle</a:t>
            </a:r>
          </a:p>
          <a:p>
            <a:endParaRPr lang="de-CH" sz="2800" dirty="0"/>
          </a:p>
          <a:p>
            <a:pPr marL="0" indent="0">
              <a:buNone/>
            </a:pPr>
            <a:r>
              <a:rPr lang="de-CH" sz="2800" dirty="0"/>
              <a:t>	Zwei dieser drei Symptome genügen, um 	über ein Burnout nachzudenken</a:t>
            </a:r>
          </a:p>
        </p:txBody>
      </p:sp>
      <p:sp>
        <p:nvSpPr>
          <p:cNvPr id="2" name="Pfeil: nach rechts 1">
            <a:extLst>
              <a:ext uri="{FF2B5EF4-FFF2-40B4-BE49-F238E27FC236}">
                <a16:creationId xmlns:a16="http://schemas.microsoft.com/office/drawing/2014/main" id="{DDA9CDA7-4A39-4B60-A2CA-AA40532AC1F0}"/>
              </a:ext>
            </a:extLst>
          </p:cNvPr>
          <p:cNvSpPr/>
          <p:nvPr/>
        </p:nvSpPr>
        <p:spPr>
          <a:xfrm rot="10800000" flipH="1" flipV="1">
            <a:off x="1007044" y="5500571"/>
            <a:ext cx="602353" cy="190605"/>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9070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Stressampel </a:t>
            </a:r>
            <a:r>
              <a:rPr lang="de-CH" sz="1600" b="1" dirty="0">
                <a:solidFill>
                  <a:schemeClr val="accent2">
                    <a:lumMod val="75000"/>
                  </a:schemeClr>
                </a:solidFill>
              </a:rPr>
              <a:t>nach Kaluza</a:t>
            </a:r>
            <a:endParaRPr lang="de-CH" sz="18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Inhaltsplatzhalter 4">
            <a:extLst>
              <a:ext uri="{FF2B5EF4-FFF2-40B4-BE49-F238E27FC236}">
                <a16:creationId xmlns:a16="http://schemas.microsoft.com/office/drawing/2014/main" id="{7C09074D-7EAD-45F2-B8E4-97982EB721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9997" y="2027664"/>
            <a:ext cx="4643679" cy="3812351"/>
          </a:xfrm>
        </p:spPr>
      </p:pic>
      <p:sp>
        <p:nvSpPr>
          <p:cNvPr id="13" name="Inhaltsplatzhalter 2">
            <a:extLst>
              <a:ext uri="{FF2B5EF4-FFF2-40B4-BE49-F238E27FC236}">
                <a16:creationId xmlns:a16="http://schemas.microsoft.com/office/drawing/2014/main" id="{BF9CAFE1-E835-4DBE-98D7-C133381D2B06}"/>
              </a:ext>
            </a:extLst>
          </p:cNvPr>
          <p:cNvSpPr txBox="1">
            <a:spLocks/>
          </p:cNvSpPr>
          <p:nvPr/>
        </p:nvSpPr>
        <p:spPr>
          <a:xfrm>
            <a:off x="5580112" y="1686382"/>
            <a:ext cx="3024336"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de-CH" dirty="0">
              <a:solidFill>
                <a:schemeClr val="tx1">
                  <a:lumMod val="85000"/>
                  <a:lumOff val="15000"/>
                </a:schemeClr>
              </a:solidFill>
            </a:endParaRPr>
          </a:p>
          <a:p>
            <a:pPr marL="0" indent="0">
              <a:buFont typeface="Arial" pitchFamily="34" charset="0"/>
              <a:buNone/>
            </a:pPr>
            <a:endParaRPr lang="de-CH" dirty="0">
              <a:solidFill>
                <a:schemeClr val="tx1">
                  <a:lumMod val="85000"/>
                  <a:lumOff val="15000"/>
                </a:schemeClr>
              </a:solidFill>
            </a:endParaRPr>
          </a:p>
          <a:p>
            <a:pPr marL="0" indent="0">
              <a:buFont typeface="Arial" pitchFamily="34" charset="0"/>
              <a:buNone/>
            </a:pPr>
            <a:endParaRPr lang="de-CH" dirty="0">
              <a:solidFill>
                <a:schemeClr val="tx1">
                  <a:lumMod val="85000"/>
                  <a:lumOff val="15000"/>
                </a:schemeClr>
              </a:solidFill>
            </a:endParaRPr>
          </a:p>
          <a:p>
            <a:pPr marL="0" indent="0">
              <a:buFont typeface="Arial" pitchFamily="34" charset="0"/>
              <a:buNone/>
            </a:pPr>
            <a:r>
              <a:rPr lang="de-CH" sz="2400" dirty="0">
                <a:solidFill>
                  <a:schemeClr val="tx1">
                    <a:lumMod val="85000"/>
                    <a:lumOff val="15000"/>
                  </a:schemeClr>
                </a:solidFill>
              </a:rPr>
              <a:t>Stressoren</a:t>
            </a:r>
          </a:p>
          <a:p>
            <a:pPr marL="0" indent="0">
              <a:buFont typeface="Arial" pitchFamily="34" charset="0"/>
              <a:buNone/>
            </a:pPr>
            <a:endParaRPr lang="de-CH" sz="800" dirty="0">
              <a:solidFill>
                <a:schemeClr val="tx1">
                  <a:lumMod val="85000"/>
                  <a:lumOff val="15000"/>
                </a:schemeClr>
              </a:solidFill>
            </a:endParaRPr>
          </a:p>
          <a:p>
            <a:pPr marL="0" indent="0">
              <a:buFont typeface="Arial" pitchFamily="34" charset="0"/>
              <a:buNone/>
            </a:pPr>
            <a:r>
              <a:rPr lang="de-CH" sz="2400" dirty="0">
                <a:solidFill>
                  <a:schemeClr val="tx1">
                    <a:lumMod val="85000"/>
                    <a:lumOff val="15000"/>
                  </a:schemeClr>
                </a:solidFill>
              </a:rPr>
              <a:t>Eigene Einstellungen</a:t>
            </a:r>
          </a:p>
          <a:p>
            <a:pPr marL="0" indent="0">
              <a:buFont typeface="Arial" pitchFamily="34" charset="0"/>
              <a:buNone/>
            </a:pPr>
            <a:endParaRPr lang="de-CH" sz="800" dirty="0">
              <a:solidFill>
                <a:schemeClr val="tx1">
                  <a:lumMod val="85000"/>
                  <a:lumOff val="15000"/>
                </a:schemeClr>
              </a:solidFill>
            </a:endParaRPr>
          </a:p>
          <a:p>
            <a:pPr marL="0" indent="0">
              <a:buFont typeface="Arial" pitchFamily="34" charset="0"/>
              <a:buNone/>
            </a:pPr>
            <a:r>
              <a:rPr lang="de-CH" sz="2400" dirty="0">
                <a:solidFill>
                  <a:schemeClr val="tx1">
                    <a:lumMod val="85000"/>
                    <a:lumOff val="15000"/>
                  </a:schemeClr>
                </a:solidFill>
              </a:rPr>
              <a:t>Stressreaktionen</a:t>
            </a:r>
          </a:p>
        </p:txBody>
      </p:sp>
      <p:sp>
        <p:nvSpPr>
          <p:cNvPr id="14" name="Pfeil: nach rechts 13">
            <a:extLst>
              <a:ext uri="{FF2B5EF4-FFF2-40B4-BE49-F238E27FC236}">
                <a16:creationId xmlns:a16="http://schemas.microsoft.com/office/drawing/2014/main" id="{CDE0EB47-3B50-4A5B-8D1B-A1DBCF56A46E}"/>
              </a:ext>
            </a:extLst>
          </p:cNvPr>
          <p:cNvSpPr/>
          <p:nvPr/>
        </p:nvSpPr>
        <p:spPr>
          <a:xfrm rot="10800000" flipH="1" flipV="1">
            <a:off x="4752258" y="3573016"/>
            <a:ext cx="759636" cy="178896"/>
          </a:xfrm>
          <a:prstGeom prst="right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Pfeil: nach rechts 14">
            <a:extLst>
              <a:ext uri="{FF2B5EF4-FFF2-40B4-BE49-F238E27FC236}">
                <a16:creationId xmlns:a16="http://schemas.microsoft.com/office/drawing/2014/main" id="{B2D03596-47AD-49E7-8312-612C9E3C4B9E}"/>
              </a:ext>
            </a:extLst>
          </p:cNvPr>
          <p:cNvSpPr/>
          <p:nvPr/>
        </p:nvSpPr>
        <p:spPr>
          <a:xfrm rot="10800000" flipH="1" flipV="1">
            <a:off x="4786367" y="4186690"/>
            <a:ext cx="759636" cy="178896"/>
          </a:xfrm>
          <a:prstGeom prst="rightArrow">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Pfeil: nach rechts 15">
            <a:extLst>
              <a:ext uri="{FF2B5EF4-FFF2-40B4-BE49-F238E27FC236}">
                <a16:creationId xmlns:a16="http://schemas.microsoft.com/office/drawing/2014/main" id="{58138DB5-EAA5-43B1-91BB-E2166736DC36}"/>
              </a:ext>
            </a:extLst>
          </p:cNvPr>
          <p:cNvSpPr/>
          <p:nvPr/>
        </p:nvSpPr>
        <p:spPr>
          <a:xfrm rot="10800000" flipH="1" flipV="1">
            <a:off x="4768516" y="4782716"/>
            <a:ext cx="759636" cy="178896"/>
          </a:xfrm>
          <a:prstGeom prst="rightArrow">
            <a:avLst/>
          </a:prstGeom>
          <a:solidFill>
            <a:srgbClr val="00B05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0601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Stressampel </a:t>
            </a:r>
            <a:r>
              <a:rPr lang="de-CH" sz="1600" b="1" dirty="0">
                <a:solidFill>
                  <a:schemeClr val="accent2">
                    <a:lumMod val="75000"/>
                  </a:schemeClr>
                </a:solidFill>
              </a:rPr>
              <a:t>nach Kaluza</a:t>
            </a:r>
            <a:endParaRPr lang="de-CH" sz="18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Inhaltsplatzhalter 2">
            <a:extLst>
              <a:ext uri="{FF2B5EF4-FFF2-40B4-BE49-F238E27FC236}">
                <a16:creationId xmlns:a16="http://schemas.microsoft.com/office/drawing/2014/main" id="{BF9CAFE1-E835-4DBE-98D7-C133381D2B06}"/>
              </a:ext>
            </a:extLst>
          </p:cNvPr>
          <p:cNvSpPr txBox="1">
            <a:spLocks/>
          </p:cNvSpPr>
          <p:nvPr/>
        </p:nvSpPr>
        <p:spPr>
          <a:xfrm>
            <a:off x="5524460" y="1542916"/>
            <a:ext cx="3613975" cy="53150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CH" sz="2400" dirty="0">
                <a:solidFill>
                  <a:schemeClr val="tx1">
                    <a:lumMod val="85000"/>
                    <a:lumOff val="15000"/>
                  </a:schemeClr>
                </a:solidFill>
              </a:rPr>
              <a:t>Stressoren</a:t>
            </a:r>
          </a:p>
          <a:p>
            <a:pPr marL="0" indent="0">
              <a:buFont typeface="Arial" pitchFamily="34" charset="0"/>
              <a:buNone/>
            </a:pPr>
            <a:r>
              <a:rPr lang="de-CH" sz="2000" dirty="0">
                <a:solidFill>
                  <a:schemeClr val="tx1">
                    <a:lumMod val="85000"/>
                    <a:lumOff val="15000"/>
                  </a:schemeClr>
                </a:solidFill>
              </a:rPr>
              <a:t>Äussere Bedingungen und Situationen, die mich belasten</a:t>
            </a:r>
          </a:p>
          <a:p>
            <a:pPr marL="0" indent="0">
              <a:buFont typeface="Arial" pitchFamily="34" charset="0"/>
              <a:buNone/>
            </a:pPr>
            <a:endParaRPr lang="de-CH" sz="2400" dirty="0">
              <a:solidFill>
                <a:schemeClr val="tx1">
                  <a:lumMod val="85000"/>
                  <a:lumOff val="15000"/>
                </a:schemeClr>
              </a:solidFill>
            </a:endParaRPr>
          </a:p>
          <a:p>
            <a:pPr marL="0" indent="0">
              <a:buFont typeface="Arial" pitchFamily="34" charset="0"/>
              <a:buNone/>
            </a:pPr>
            <a:endParaRPr lang="de-CH" dirty="0">
              <a:solidFill>
                <a:schemeClr val="tx1">
                  <a:lumMod val="85000"/>
                  <a:lumOff val="15000"/>
                </a:schemeClr>
              </a:solidFill>
            </a:endParaRPr>
          </a:p>
          <a:p>
            <a:pPr marL="0" indent="0">
              <a:buFont typeface="Arial" pitchFamily="34" charset="0"/>
              <a:buNone/>
            </a:pPr>
            <a:r>
              <a:rPr lang="de-CH" sz="2400" dirty="0">
                <a:solidFill>
                  <a:schemeClr val="tx1">
                    <a:lumMod val="85000"/>
                    <a:lumOff val="15000"/>
                  </a:schemeClr>
                </a:solidFill>
              </a:rPr>
              <a:t>Eigene Einstellungen, Gedanken</a:t>
            </a:r>
          </a:p>
          <a:p>
            <a:pPr marL="0" indent="0">
              <a:buFont typeface="Arial" pitchFamily="34" charset="0"/>
              <a:buNone/>
            </a:pPr>
            <a:r>
              <a:rPr lang="de-CH" sz="2000" dirty="0">
                <a:solidFill>
                  <a:schemeClr val="tx1">
                    <a:lumMod val="85000"/>
                    <a:lumOff val="15000"/>
                  </a:schemeClr>
                </a:solidFill>
              </a:rPr>
              <a:t>Unterscheidet sich von Mensch zu Mensch.</a:t>
            </a:r>
          </a:p>
          <a:p>
            <a:pPr marL="0" indent="0">
              <a:buFont typeface="Arial" pitchFamily="34" charset="0"/>
              <a:buNone/>
            </a:pPr>
            <a:endParaRPr lang="de-CH" sz="2800" dirty="0">
              <a:solidFill>
                <a:schemeClr val="tx1">
                  <a:lumMod val="85000"/>
                  <a:lumOff val="15000"/>
                </a:schemeClr>
              </a:solidFill>
            </a:endParaRPr>
          </a:p>
          <a:p>
            <a:pPr marL="0" indent="0">
              <a:buFont typeface="Arial" pitchFamily="34" charset="0"/>
              <a:buNone/>
            </a:pPr>
            <a:r>
              <a:rPr lang="de-CH" sz="2400" dirty="0">
                <a:solidFill>
                  <a:schemeClr val="tx1">
                    <a:lumMod val="85000"/>
                    <a:lumOff val="15000"/>
                  </a:schemeClr>
                </a:solidFill>
              </a:rPr>
              <a:t>Stressreaktionen</a:t>
            </a:r>
          </a:p>
          <a:p>
            <a:pPr marL="0" indent="0">
              <a:buFont typeface="Arial" pitchFamily="34" charset="0"/>
              <a:buNone/>
            </a:pPr>
            <a:r>
              <a:rPr lang="de-CH" sz="2000" dirty="0">
                <a:solidFill>
                  <a:schemeClr val="tx1">
                    <a:lumMod val="85000"/>
                    <a:lumOff val="15000"/>
                  </a:schemeClr>
                </a:solidFill>
              </a:rPr>
              <a:t>Meine körperlichen und seelischen Reaktionen auf die Stressoren</a:t>
            </a:r>
          </a:p>
        </p:txBody>
      </p:sp>
      <p:pic>
        <p:nvPicPr>
          <p:cNvPr id="21" name="Inhaltsplatzhalter 20">
            <a:extLst>
              <a:ext uri="{FF2B5EF4-FFF2-40B4-BE49-F238E27FC236}">
                <a16:creationId xmlns:a16="http://schemas.microsoft.com/office/drawing/2014/main" id="{8A48F4A9-E308-4011-A9A8-5D07FEB7D7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172" y="1602437"/>
            <a:ext cx="4914924" cy="5106642"/>
          </a:xfrm>
        </p:spPr>
      </p:pic>
    </p:spTree>
    <p:extLst>
      <p:ext uri="{BB962C8B-B14F-4D97-AF65-F5344CB8AC3E}">
        <p14:creationId xmlns:p14="http://schemas.microsoft.com/office/powerpoint/2010/main" val="185283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Stressoren</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Inhaltsplatzhalter 4">
            <a:extLst>
              <a:ext uri="{FF2B5EF4-FFF2-40B4-BE49-F238E27FC236}">
                <a16:creationId xmlns:a16="http://schemas.microsoft.com/office/drawing/2014/main" id="{60965465-A066-4187-AC5C-3C56BCEF545B}"/>
              </a:ext>
            </a:extLst>
          </p:cNvPr>
          <p:cNvSpPr>
            <a:spLocks noGrp="1"/>
          </p:cNvSpPr>
          <p:nvPr>
            <p:ph idx="1"/>
          </p:nvPr>
        </p:nvSpPr>
        <p:spPr>
          <a:xfrm>
            <a:off x="611560" y="1790056"/>
            <a:ext cx="7920880" cy="4525963"/>
          </a:xfrm>
        </p:spPr>
        <p:txBody>
          <a:bodyPr>
            <a:normAutofit/>
          </a:bodyPr>
          <a:lstStyle/>
          <a:p>
            <a:pPr marL="0" indent="0">
              <a:buNone/>
            </a:pPr>
            <a:r>
              <a:rPr lang="de-CH" sz="2400" b="1" dirty="0">
                <a:solidFill>
                  <a:schemeClr val="accent2">
                    <a:lumMod val="75000"/>
                  </a:schemeClr>
                </a:solidFill>
              </a:rPr>
              <a:t>Physische Stressoren</a:t>
            </a:r>
          </a:p>
          <a:p>
            <a:pPr marL="0" indent="0">
              <a:buNone/>
            </a:pPr>
            <a:r>
              <a:rPr lang="de-CH" sz="2400" dirty="0"/>
              <a:t>Lärm, Hitze/Kälte, Hunger, Verletzungen, Krankheit, Schlafmangel, falsche Ernährung</a:t>
            </a:r>
          </a:p>
          <a:p>
            <a:pPr marL="0" indent="0">
              <a:buNone/>
            </a:pPr>
            <a:r>
              <a:rPr lang="de-CH" sz="2400" b="1" dirty="0">
                <a:solidFill>
                  <a:schemeClr val="accent2">
                    <a:lumMod val="75000"/>
                  </a:schemeClr>
                </a:solidFill>
              </a:rPr>
              <a:t>Psychische Stressoren</a:t>
            </a:r>
          </a:p>
          <a:p>
            <a:pPr marL="0" indent="0">
              <a:buNone/>
            </a:pPr>
            <a:r>
              <a:rPr lang="de-CH" sz="2400" dirty="0"/>
              <a:t>Überforderung, Zeitmangel, keine Zeit für sich, Fremdbestimmung</a:t>
            </a:r>
          </a:p>
          <a:p>
            <a:pPr marL="0" indent="0">
              <a:buNone/>
            </a:pPr>
            <a:r>
              <a:rPr lang="de-CH" sz="2400" b="1" dirty="0">
                <a:solidFill>
                  <a:schemeClr val="accent2">
                    <a:lumMod val="75000"/>
                  </a:schemeClr>
                </a:solidFill>
              </a:rPr>
              <a:t>Soziale Stressoren</a:t>
            </a:r>
          </a:p>
          <a:p>
            <a:pPr marL="0" indent="0">
              <a:buNone/>
            </a:pPr>
            <a:r>
              <a:rPr lang="de-CH" sz="2400" dirty="0"/>
              <a:t>keine Unterstützung, Konflikte, Isolation, kein Respekt, eigene Grenzüberschreitung</a:t>
            </a:r>
            <a:endParaRPr lang="de-CH" sz="2400" b="1" dirty="0">
              <a:solidFill>
                <a:schemeClr val="accent2">
                  <a:lumMod val="75000"/>
                </a:schemeClr>
              </a:solidFill>
            </a:endParaRPr>
          </a:p>
        </p:txBody>
      </p:sp>
    </p:spTree>
    <p:extLst>
      <p:ext uri="{BB962C8B-B14F-4D97-AF65-F5344CB8AC3E}">
        <p14:creationId xmlns:p14="http://schemas.microsoft.com/office/powerpoint/2010/main" val="401401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             Gewaltfreie Kommunikation </a:t>
            </a:r>
            <a:r>
              <a:rPr lang="de-CH" sz="1400" b="1" dirty="0">
                <a:solidFill>
                  <a:schemeClr val="accent2">
                    <a:lumMod val="75000"/>
                  </a:schemeClr>
                </a:solidFill>
              </a:rPr>
              <a:t>nach M. Rosenberg</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Inhaltsplatzhalter 2"/>
          <p:cNvSpPr>
            <a:spLocks noGrp="1"/>
          </p:cNvSpPr>
          <p:nvPr>
            <p:ph idx="1"/>
          </p:nvPr>
        </p:nvSpPr>
        <p:spPr>
          <a:xfrm>
            <a:off x="789626" y="1962971"/>
            <a:ext cx="3690854" cy="2262216"/>
          </a:xfrm>
          <a:solidFill>
            <a:schemeClr val="accent2">
              <a:lumMod val="60000"/>
              <a:lumOff val="40000"/>
            </a:schemeClr>
          </a:solidFill>
        </p:spPr>
        <p:txBody>
          <a:bodyPr>
            <a:normAutofit/>
          </a:bodyPr>
          <a:lstStyle/>
          <a:p>
            <a:pPr marL="0" indent="0">
              <a:buNone/>
            </a:pPr>
            <a:r>
              <a:rPr lang="de-CH" sz="2800" b="1" dirty="0">
                <a:solidFill>
                  <a:schemeClr val="tx1">
                    <a:lumMod val="85000"/>
                    <a:lumOff val="15000"/>
                  </a:schemeClr>
                </a:solidFill>
              </a:rPr>
              <a:t>Gefühle</a:t>
            </a:r>
          </a:p>
          <a:p>
            <a:pPr marL="0" indent="0">
              <a:buNone/>
            </a:pPr>
            <a:r>
              <a:rPr lang="de-CH" sz="2400" dirty="0">
                <a:solidFill>
                  <a:schemeClr val="tx1">
                    <a:lumMod val="85000"/>
                    <a:lumOff val="15000"/>
                  </a:schemeClr>
                </a:solidFill>
              </a:rPr>
              <a:t>gestresst, genervt, wütend, traurig, ohnmächtig, überfordert, müde </a:t>
            </a:r>
          </a:p>
        </p:txBody>
      </p:sp>
      <p:sp>
        <p:nvSpPr>
          <p:cNvPr id="11" name="Inhaltsplatzhalter 2">
            <a:extLst>
              <a:ext uri="{FF2B5EF4-FFF2-40B4-BE49-F238E27FC236}">
                <a16:creationId xmlns:a16="http://schemas.microsoft.com/office/drawing/2014/main" id="{94770C91-12E9-4A0E-A282-93D454A77105}"/>
              </a:ext>
            </a:extLst>
          </p:cNvPr>
          <p:cNvSpPr txBox="1">
            <a:spLocks/>
          </p:cNvSpPr>
          <p:nvPr/>
        </p:nvSpPr>
        <p:spPr>
          <a:xfrm>
            <a:off x="4913804" y="1962971"/>
            <a:ext cx="3690854" cy="2262216"/>
          </a:xfrm>
          <a:prstGeom prst="rect">
            <a:avLst/>
          </a:prstGeom>
          <a:solidFill>
            <a:schemeClr val="accent3">
              <a:lumMod val="60000"/>
              <a:lumOff val="4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CH" sz="2800" b="1" dirty="0">
                <a:solidFill>
                  <a:schemeClr val="tx1">
                    <a:lumMod val="85000"/>
                    <a:lumOff val="15000"/>
                  </a:schemeClr>
                </a:solidFill>
              </a:rPr>
              <a:t>Bedürfnisse</a:t>
            </a:r>
          </a:p>
          <a:p>
            <a:pPr marL="0" indent="0">
              <a:buFont typeface="Arial" pitchFamily="34" charset="0"/>
              <a:buNone/>
            </a:pPr>
            <a:r>
              <a:rPr lang="de-CH" sz="2400" dirty="0">
                <a:solidFill>
                  <a:schemeClr val="tx1">
                    <a:lumMod val="85000"/>
                    <a:lumOff val="15000"/>
                  </a:schemeClr>
                </a:solidFill>
              </a:rPr>
              <a:t>Erholung, Entspannung, Unterstützung, Balance, Austausch, Zeit für mich </a:t>
            </a:r>
          </a:p>
        </p:txBody>
      </p:sp>
      <p:sp>
        <p:nvSpPr>
          <p:cNvPr id="16" name="Pfeil: nach rechts 15">
            <a:extLst>
              <a:ext uri="{FF2B5EF4-FFF2-40B4-BE49-F238E27FC236}">
                <a16:creationId xmlns:a16="http://schemas.microsoft.com/office/drawing/2014/main" id="{5C7102FB-E433-4C12-93F6-58511E19E98C}"/>
              </a:ext>
            </a:extLst>
          </p:cNvPr>
          <p:cNvSpPr/>
          <p:nvPr/>
        </p:nvSpPr>
        <p:spPr>
          <a:xfrm flipH="1" flipV="1">
            <a:off x="4226725" y="3508547"/>
            <a:ext cx="759636" cy="292764"/>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Pfeil: nach rechts 16">
            <a:extLst>
              <a:ext uri="{FF2B5EF4-FFF2-40B4-BE49-F238E27FC236}">
                <a16:creationId xmlns:a16="http://schemas.microsoft.com/office/drawing/2014/main" id="{C79CFDD5-A17E-48F2-9ABB-5D18090FD3ED}"/>
              </a:ext>
            </a:extLst>
          </p:cNvPr>
          <p:cNvSpPr/>
          <p:nvPr/>
        </p:nvSpPr>
        <p:spPr>
          <a:xfrm rot="10800000" flipH="1" flipV="1">
            <a:off x="4182946" y="2310404"/>
            <a:ext cx="759636" cy="292764"/>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Inhaltsplatzhalter 2">
            <a:extLst>
              <a:ext uri="{FF2B5EF4-FFF2-40B4-BE49-F238E27FC236}">
                <a16:creationId xmlns:a16="http://schemas.microsoft.com/office/drawing/2014/main" id="{9826AE05-86AB-4FDF-8D19-3AD3AF44083F}"/>
              </a:ext>
            </a:extLst>
          </p:cNvPr>
          <p:cNvSpPr txBox="1">
            <a:spLocks/>
          </p:cNvSpPr>
          <p:nvPr/>
        </p:nvSpPr>
        <p:spPr>
          <a:xfrm>
            <a:off x="1907704" y="4437112"/>
            <a:ext cx="5510566" cy="1957092"/>
          </a:xfrm>
          <a:prstGeom prst="rect">
            <a:avLst/>
          </a:prstGeom>
          <a:solidFill>
            <a:schemeClr val="accent1">
              <a:lumMod val="60000"/>
              <a:lumOff val="4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CH" sz="2800" b="1" dirty="0">
                <a:solidFill>
                  <a:schemeClr val="tx1">
                    <a:lumMod val="85000"/>
                    <a:lumOff val="15000"/>
                  </a:schemeClr>
                </a:solidFill>
              </a:rPr>
              <a:t>Strategie</a:t>
            </a:r>
          </a:p>
          <a:p>
            <a:pPr marL="0" indent="0">
              <a:buFont typeface="Arial" pitchFamily="34" charset="0"/>
              <a:buNone/>
            </a:pPr>
            <a:r>
              <a:rPr lang="de-CH" sz="2400" dirty="0">
                <a:solidFill>
                  <a:schemeClr val="tx1">
                    <a:lumMod val="85000"/>
                    <a:lumOff val="15000"/>
                  </a:schemeClr>
                </a:solidFill>
              </a:rPr>
              <a:t>Gesund ernähren</a:t>
            </a:r>
          </a:p>
          <a:p>
            <a:pPr marL="0" indent="0">
              <a:buNone/>
            </a:pPr>
            <a:r>
              <a:rPr lang="de-CH" sz="2400" dirty="0">
                <a:solidFill>
                  <a:schemeClr val="tx1">
                    <a:lumMod val="85000"/>
                    <a:lumOff val="15000"/>
                  </a:schemeClr>
                </a:solidFill>
              </a:rPr>
              <a:t>Entspannungsübungen</a:t>
            </a:r>
          </a:p>
          <a:p>
            <a:pPr marL="0" indent="0">
              <a:buFont typeface="Arial" pitchFamily="34" charset="0"/>
              <a:buNone/>
            </a:pPr>
            <a:r>
              <a:rPr lang="de-CH" sz="2400" dirty="0">
                <a:solidFill>
                  <a:schemeClr val="tx1">
                    <a:lumMod val="85000"/>
                    <a:lumOff val="15000"/>
                  </a:schemeClr>
                </a:solidFill>
              </a:rPr>
              <a:t>Entlastung im Tag organisieren (Babysitter, Nanny, Ruhezeit)</a:t>
            </a:r>
          </a:p>
          <a:p>
            <a:pPr marL="0" indent="0">
              <a:buFont typeface="Arial" pitchFamily="34" charset="0"/>
              <a:buNone/>
            </a:pPr>
            <a:r>
              <a:rPr lang="de-CH" sz="2400" dirty="0">
                <a:solidFill>
                  <a:schemeClr val="tx1">
                    <a:lumMod val="85000"/>
                    <a:lumOff val="15000"/>
                  </a:schemeClr>
                </a:solidFill>
              </a:rPr>
              <a:t>Unterstützung von </a:t>
            </a:r>
            <a:r>
              <a:rPr lang="de-CH" sz="2400" dirty="0" err="1">
                <a:solidFill>
                  <a:schemeClr val="tx1">
                    <a:lumMod val="85000"/>
                    <a:lumOff val="15000"/>
                  </a:schemeClr>
                </a:solidFill>
              </a:rPr>
              <a:t>PartnerIn</a:t>
            </a:r>
            <a:r>
              <a:rPr lang="de-CH" sz="2400" dirty="0">
                <a:solidFill>
                  <a:schemeClr val="tx1">
                    <a:lumMod val="85000"/>
                    <a:lumOff val="15000"/>
                  </a:schemeClr>
                </a:solidFill>
              </a:rPr>
              <a:t> in der Nacht </a:t>
            </a:r>
          </a:p>
          <a:p>
            <a:pPr marL="0" indent="0">
              <a:buFont typeface="Arial" pitchFamily="34" charset="0"/>
              <a:buNone/>
            </a:pPr>
            <a:r>
              <a:rPr lang="de-CH" sz="2400" dirty="0">
                <a:solidFill>
                  <a:schemeClr val="tx1">
                    <a:lumMod val="85000"/>
                    <a:lumOff val="15000"/>
                  </a:schemeClr>
                </a:solidFill>
              </a:rPr>
              <a:t>Meine Freunde wieder sehen</a:t>
            </a:r>
          </a:p>
          <a:p>
            <a:pPr marL="0" indent="0">
              <a:buFont typeface="Arial" pitchFamily="34" charset="0"/>
              <a:buNone/>
            </a:pPr>
            <a:r>
              <a:rPr lang="de-CH" sz="2400" dirty="0">
                <a:solidFill>
                  <a:schemeClr val="tx1">
                    <a:lumMod val="85000"/>
                    <a:lumOff val="15000"/>
                  </a:schemeClr>
                </a:solidFill>
              </a:rPr>
              <a:t>  </a:t>
            </a:r>
          </a:p>
        </p:txBody>
      </p:sp>
      <p:sp>
        <p:nvSpPr>
          <p:cNvPr id="19" name="Pfeil: nach rechts 18">
            <a:extLst>
              <a:ext uri="{FF2B5EF4-FFF2-40B4-BE49-F238E27FC236}">
                <a16:creationId xmlns:a16="http://schemas.microsoft.com/office/drawing/2014/main" id="{380C18A3-E4A1-4655-9CA7-856279A5BD71}"/>
              </a:ext>
            </a:extLst>
          </p:cNvPr>
          <p:cNvSpPr/>
          <p:nvPr/>
        </p:nvSpPr>
        <p:spPr>
          <a:xfrm rot="16200000" flipH="1" flipV="1">
            <a:off x="4283169" y="4196419"/>
            <a:ext cx="759636" cy="29276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4257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Strategien Stressabbau</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Inhaltsplatzhalter 2">
            <a:extLst>
              <a:ext uri="{FF2B5EF4-FFF2-40B4-BE49-F238E27FC236}">
                <a16:creationId xmlns:a16="http://schemas.microsoft.com/office/drawing/2014/main" id="{50A037E6-447E-46F8-8C0E-19A4371837D3}"/>
              </a:ext>
            </a:extLst>
          </p:cNvPr>
          <p:cNvGraphicFramePr>
            <a:graphicFrameLocks noGrp="1"/>
          </p:cNvGraphicFramePr>
          <p:nvPr>
            <p:ph idx="1"/>
            <p:extLst>
              <p:ext uri="{D42A27DB-BD31-4B8C-83A1-F6EECF244321}">
                <p14:modId xmlns:p14="http://schemas.microsoft.com/office/powerpoint/2010/main" val="1138525178"/>
              </p:ext>
            </p:extLst>
          </p:nvPr>
        </p:nvGraphicFramePr>
        <p:xfrm>
          <a:off x="449098" y="1721734"/>
          <a:ext cx="8229600" cy="4765040"/>
        </p:xfrm>
        <a:graphic>
          <a:graphicData uri="http://schemas.openxmlformats.org/drawingml/2006/table">
            <a:tbl>
              <a:tblPr firstRow="1" bandRow="1">
                <a:tableStyleId>{5C22544A-7EE6-4342-B048-85BDC9FD1C3A}</a:tableStyleId>
              </a:tblPr>
              <a:tblGrid>
                <a:gridCol w="882542">
                  <a:extLst>
                    <a:ext uri="{9D8B030D-6E8A-4147-A177-3AD203B41FA5}">
                      <a16:colId xmlns:a16="http://schemas.microsoft.com/office/drawing/2014/main" val="189191508"/>
                    </a:ext>
                  </a:extLst>
                </a:gridCol>
                <a:gridCol w="3528392">
                  <a:extLst>
                    <a:ext uri="{9D8B030D-6E8A-4147-A177-3AD203B41FA5}">
                      <a16:colId xmlns:a16="http://schemas.microsoft.com/office/drawing/2014/main" val="624468301"/>
                    </a:ext>
                  </a:extLst>
                </a:gridCol>
                <a:gridCol w="3818666">
                  <a:extLst>
                    <a:ext uri="{9D8B030D-6E8A-4147-A177-3AD203B41FA5}">
                      <a16:colId xmlns:a16="http://schemas.microsoft.com/office/drawing/2014/main" val="819759057"/>
                    </a:ext>
                  </a:extLst>
                </a:gridCol>
              </a:tblGrid>
              <a:tr h="370840">
                <a:tc>
                  <a:txBody>
                    <a:bodyPr/>
                    <a:lstStyle/>
                    <a:p>
                      <a:endParaRPr lang="de-CH" dirty="0"/>
                    </a:p>
                  </a:txBody>
                  <a:tcPr/>
                </a:tc>
                <a:tc>
                  <a:txBody>
                    <a:bodyPr/>
                    <a:lstStyle/>
                    <a:p>
                      <a:endParaRPr lang="de-CH" dirty="0"/>
                    </a:p>
                  </a:txBody>
                  <a:tcPr/>
                </a:tc>
                <a:tc>
                  <a:txBody>
                    <a:bodyPr/>
                    <a:lstStyle/>
                    <a:p>
                      <a:endParaRPr lang="de-CH"/>
                    </a:p>
                  </a:txBody>
                  <a:tcPr/>
                </a:tc>
                <a:extLst>
                  <a:ext uri="{0D108BD9-81ED-4DB2-BD59-A6C34878D82A}">
                    <a16:rowId xmlns:a16="http://schemas.microsoft.com/office/drawing/2014/main" val="1916242306"/>
                  </a:ext>
                </a:extLst>
              </a:tr>
              <a:tr h="370840">
                <a:tc>
                  <a:txBody>
                    <a:bodyPr/>
                    <a:lstStyle/>
                    <a:p>
                      <a:r>
                        <a:rPr lang="de-CH" dirty="0"/>
                        <a:t>Stufe 1</a:t>
                      </a:r>
                    </a:p>
                  </a:txBody>
                  <a:tcPr/>
                </a:tc>
                <a:tc>
                  <a:txBody>
                    <a:bodyPr/>
                    <a:lstStyle/>
                    <a:p>
                      <a:r>
                        <a:rPr lang="de-DE" sz="1800" kern="1200" dirty="0">
                          <a:solidFill>
                            <a:schemeClr val="dk1"/>
                          </a:solidFill>
                          <a:effectLst/>
                          <a:latin typeface="+mn-lt"/>
                          <a:ea typeface="+mn-ea"/>
                          <a:cs typeface="+mn-cs"/>
                        </a:rPr>
                        <a:t>Stressoren / </a:t>
                      </a:r>
                      <a:r>
                        <a:rPr lang="de-DE" sz="1800" kern="1200" dirty="0" err="1">
                          <a:solidFill>
                            <a:schemeClr val="dk1"/>
                          </a:solidFill>
                          <a:effectLst/>
                          <a:latin typeface="+mn-lt"/>
                          <a:ea typeface="+mn-ea"/>
                          <a:cs typeface="+mn-cs"/>
                        </a:rPr>
                        <a:t>Stressauslöser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äussere</a:t>
                      </a:r>
                      <a:r>
                        <a:rPr lang="de-DE" sz="1800" kern="1200" dirty="0">
                          <a:solidFill>
                            <a:schemeClr val="dk1"/>
                          </a:solidFill>
                          <a:effectLst/>
                          <a:latin typeface="+mn-lt"/>
                          <a:ea typeface="+mn-ea"/>
                          <a:cs typeface="+mn-cs"/>
                        </a:rPr>
                        <a:t> Faktoren)</a:t>
                      </a:r>
                      <a:endParaRPr lang="de-CH" dirty="0"/>
                    </a:p>
                  </a:txBody>
                  <a:tcPr/>
                </a:tc>
                <a:tc>
                  <a:txBody>
                    <a:bodyPr/>
                    <a:lstStyle/>
                    <a:p>
                      <a:r>
                        <a:rPr lang="de-DE" sz="1800" kern="1200" dirty="0">
                          <a:solidFill>
                            <a:schemeClr val="dk1"/>
                          </a:solidFill>
                          <a:effectLst/>
                          <a:latin typeface="+mn-lt"/>
                          <a:ea typeface="+mn-ea"/>
                          <a:cs typeface="+mn-cs"/>
                        </a:rPr>
                        <a:t>Strategien </a:t>
                      </a:r>
                      <a:r>
                        <a:rPr lang="de-DE" sz="1800" kern="1200" dirty="0" err="1">
                          <a:solidFill>
                            <a:schemeClr val="dk1"/>
                          </a:solidFill>
                          <a:effectLst/>
                          <a:latin typeface="+mn-lt"/>
                          <a:ea typeface="+mn-ea"/>
                          <a:cs typeface="+mn-cs"/>
                        </a:rPr>
                        <a:t>Stressabbau</a:t>
                      </a:r>
                      <a:endParaRPr lang="de-CH" dirty="0"/>
                    </a:p>
                  </a:txBody>
                  <a:tcPr/>
                </a:tc>
                <a:extLst>
                  <a:ext uri="{0D108BD9-81ED-4DB2-BD59-A6C34878D82A}">
                    <a16:rowId xmlns:a16="http://schemas.microsoft.com/office/drawing/2014/main" val="3027870013"/>
                  </a:ext>
                </a:extLst>
              </a:tr>
              <a:tr h="370840">
                <a:tc>
                  <a:txBody>
                    <a:bodyPr/>
                    <a:lstStyle/>
                    <a:p>
                      <a:endParaRPr lang="de-CH" dirty="0"/>
                    </a:p>
                  </a:txBody>
                  <a:tcPr/>
                </a:tc>
                <a:tc>
                  <a:txBody>
                    <a:bodyPr/>
                    <a:lstStyle/>
                    <a:p>
                      <a:r>
                        <a:rPr lang="de-DE" sz="1800" kern="1200" dirty="0">
                          <a:solidFill>
                            <a:schemeClr val="dk1"/>
                          </a:solidFill>
                          <a:effectLst/>
                          <a:latin typeface="+mn-lt"/>
                          <a:ea typeface="+mn-ea"/>
                          <a:cs typeface="+mn-cs"/>
                        </a:rPr>
                        <a:t>Ich gerate in </a:t>
                      </a:r>
                      <a:r>
                        <a:rPr lang="de-DE" sz="1800" kern="1200" dirty="0" err="1">
                          <a:solidFill>
                            <a:schemeClr val="dk1"/>
                          </a:solidFill>
                          <a:effectLst/>
                          <a:latin typeface="+mn-lt"/>
                          <a:ea typeface="+mn-ea"/>
                          <a:cs typeface="+mn-cs"/>
                        </a:rPr>
                        <a:t>Stress</a:t>
                      </a:r>
                      <a:r>
                        <a:rPr lang="de-DE" sz="1800" kern="1200" dirty="0">
                          <a:solidFill>
                            <a:schemeClr val="dk1"/>
                          </a:solidFill>
                          <a:effectLst/>
                          <a:latin typeface="+mn-lt"/>
                          <a:ea typeface="+mn-ea"/>
                          <a:cs typeface="+mn-cs"/>
                        </a:rPr>
                        <a:t>, wenn… </a:t>
                      </a:r>
                      <a:endParaRPr lang="de-CH" dirty="0"/>
                    </a:p>
                  </a:txBody>
                  <a:tcPr/>
                </a:tc>
                <a:tc>
                  <a:txBody>
                    <a:bodyPr/>
                    <a:lstStyle/>
                    <a:p>
                      <a:r>
                        <a:rPr lang="de-DE" sz="1800" kern="1200" dirty="0">
                          <a:solidFill>
                            <a:schemeClr val="dk1"/>
                          </a:solidFill>
                          <a:effectLst/>
                          <a:latin typeface="+mn-lt"/>
                          <a:ea typeface="+mn-ea"/>
                          <a:cs typeface="+mn-cs"/>
                        </a:rPr>
                        <a:t>Ich reduziere die </a:t>
                      </a:r>
                      <a:r>
                        <a:rPr lang="de-DE" sz="1800" kern="1200" dirty="0" err="1">
                          <a:solidFill>
                            <a:schemeClr val="dk1"/>
                          </a:solidFill>
                          <a:effectLst/>
                          <a:latin typeface="+mn-lt"/>
                          <a:ea typeface="+mn-ea"/>
                          <a:cs typeface="+mn-cs"/>
                        </a:rPr>
                        <a:t>Stressauslöser</a:t>
                      </a:r>
                      <a:r>
                        <a:rPr lang="de-DE" sz="1800" kern="1200" dirty="0">
                          <a:solidFill>
                            <a:schemeClr val="dk1"/>
                          </a:solidFill>
                          <a:effectLst/>
                          <a:latin typeface="+mn-lt"/>
                          <a:ea typeface="+mn-ea"/>
                          <a:cs typeface="+mn-cs"/>
                        </a:rPr>
                        <a:t>, indem ich…</a:t>
                      </a:r>
                    </a:p>
                    <a:p>
                      <a:endParaRPr lang="de-CH" dirty="0"/>
                    </a:p>
                  </a:txBody>
                  <a:tcPr/>
                </a:tc>
                <a:extLst>
                  <a:ext uri="{0D108BD9-81ED-4DB2-BD59-A6C34878D82A}">
                    <a16:rowId xmlns:a16="http://schemas.microsoft.com/office/drawing/2014/main" val="3429855841"/>
                  </a:ext>
                </a:extLst>
              </a:tr>
              <a:tr h="370840">
                <a:tc>
                  <a:txBody>
                    <a:bodyPr/>
                    <a:lstStyle/>
                    <a:p>
                      <a:r>
                        <a:rPr lang="de-CH" dirty="0"/>
                        <a:t>Stufe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Persönlicher </a:t>
                      </a:r>
                      <a:r>
                        <a:rPr lang="de-DE" sz="1800" kern="1200" dirty="0" err="1">
                          <a:solidFill>
                            <a:schemeClr val="dk1"/>
                          </a:solidFill>
                          <a:effectLst/>
                          <a:latin typeface="+mn-lt"/>
                          <a:ea typeface="+mn-ea"/>
                          <a:cs typeface="+mn-cs"/>
                        </a:rPr>
                        <a:t>Stressverstärker</a:t>
                      </a:r>
                      <a:r>
                        <a:rPr lang="de-DE" sz="1800" kern="1200" dirty="0">
                          <a:solidFill>
                            <a:schemeClr val="dk1"/>
                          </a:solidFill>
                          <a:effectLst/>
                          <a:latin typeface="+mn-lt"/>
                          <a:ea typeface="+mn-ea"/>
                          <a:cs typeface="+mn-cs"/>
                        </a:rPr>
                        <a:t> (innere Faktoren)</a:t>
                      </a:r>
                      <a:endParaRPr lang="de-CH" dirty="0"/>
                    </a:p>
                  </a:txBody>
                  <a:tcPr/>
                </a:tc>
                <a:tc>
                  <a:txBody>
                    <a:bodyPr/>
                    <a:lstStyle/>
                    <a:p>
                      <a:r>
                        <a:rPr lang="de-DE" sz="1800" kern="1200" dirty="0">
                          <a:solidFill>
                            <a:schemeClr val="dk1"/>
                          </a:solidFill>
                          <a:effectLst/>
                          <a:latin typeface="+mn-lt"/>
                          <a:ea typeface="+mn-ea"/>
                          <a:cs typeface="+mn-cs"/>
                        </a:rPr>
                        <a:t>Strategien </a:t>
                      </a:r>
                      <a:r>
                        <a:rPr lang="de-DE" sz="1800" kern="1200" dirty="0" err="1">
                          <a:solidFill>
                            <a:schemeClr val="dk1"/>
                          </a:solidFill>
                          <a:effectLst/>
                          <a:latin typeface="+mn-lt"/>
                          <a:ea typeface="+mn-ea"/>
                          <a:cs typeface="+mn-cs"/>
                        </a:rPr>
                        <a:t>Stressabbau</a:t>
                      </a:r>
                      <a:endParaRPr lang="de-CH" dirty="0"/>
                    </a:p>
                  </a:txBody>
                  <a:tcPr/>
                </a:tc>
                <a:extLst>
                  <a:ext uri="{0D108BD9-81ED-4DB2-BD59-A6C34878D82A}">
                    <a16:rowId xmlns:a16="http://schemas.microsoft.com/office/drawing/2014/main" val="4162207490"/>
                  </a:ext>
                </a:extLst>
              </a:tr>
              <a:tr h="370840">
                <a:tc>
                  <a:txBody>
                    <a:bodyPr/>
                    <a:lstStyle/>
                    <a:p>
                      <a:endParaRPr lang="de-CH"/>
                    </a:p>
                  </a:txBody>
                  <a:tcPr/>
                </a:tc>
                <a:tc>
                  <a:txBody>
                    <a:bodyPr/>
                    <a:lstStyle/>
                    <a:p>
                      <a:r>
                        <a:rPr lang="de-DE" sz="1800" kern="1200" dirty="0">
                          <a:solidFill>
                            <a:schemeClr val="dk1"/>
                          </a:solidFill>
                          <a:effectLst/>
                          <a:latin typeface="+mn-lt"/>
                          <a:ea typeface="+mn-ea"/>
                          <a:cs typeface="+mn-cs"/>
                        </a:rPr>
                        <a:t>Ich verstärke den </a:t>
                      </a:r>
                      <a:r>
                        <a:rPr lang="de-DE" sz="1800" kern="1200" dirty="0" err="1">
                          <a:solidFill>
                            <a:schemeClr val="dk1"/>
                          </a:solidFill>
                          <a:effectLst/>
                          <a:latin typeface="+mn-lt"/>
                          <a:ea typeface="+mn-ea"/>
                          <a:cs typeface="+mn-cs"/>
                        </a:rPr>
                        <a:t>Stress</a:t>
                      </a:r>
                      <a:r>
                        <a:rPr lang="de-DE" sz="1800" kern="1200" dirty="0">
                          <a:solidFill>
                            <a:schemeClr val="dk1"/>
                          </a:solidFill>
                          <a:effectLst/>
                          <a:latin typeface="+mn-lt"/>
                          <a:ea typeface="+mn-ea"/>
                          <a:cs typeface="+mn-cs"/>
                        </a:rPr>
                        <a:t>, setze mich selbst unter </a:t>
                      </a:r>
                      <a:r>
                        <a:rPr lang="de-DE" sz="1800" kern="1200" dirty="0" err="1">
                          <a:solidFill>
                            <a:schemeClr val="dk1"/>
                          </a:solidFill>
                          <a:effectLst/>
                          <a:latin typeface="+mn-lt"/>
                          <a:ea typeface="+mn-ea"/>
                          <a:cs typeface="+mn-cs"/>
                        </a:rPr>
                        <a:t>Stress</a:t>
                      </a:r>
                      <a:r>
                        <a:rPr lang="de-DE" sz="1800" kern="1200" dirty="0">
                          <a:solidFill>
                            <a:schemeClr val="dk1"/>
                          </a:solidFill>
                          <a:effectLst/>
                          <a:latin typeface="+mn-lt"/>
                          <a:ea typeface="+mn-ea"/>
                          <a:cs typeface="+mn-cs"/>
                        </a:rPr>
                        <a:t>, wenn…</a:t>
                      </a:r>
                      <a:endParaRPr lang="de-CH" dirty="0"/>
                    </a:p>
                  </a:txBody>
                  <a:tcPr/>
                </a:tc>
                <a:tc>
                  <a:txBody>
                    <a:bodyPr/>
                    <a:lstStyle/>
                    <a:p>
                      <a:r>
                        <a:rPr lang="de-DE" sz="1800" kern="1200" dirty="0">
                          <a:solidFill>
                            <a:schemeClr val="dk1"/>
                          </a:solidFill>
                          <a:effectLst/>
                          <a:latin typeface="+mn-lt"/>
                          <a:ea typeface="+mn-ea"/>
                          <a:cs typeface="+mn-cs"/>
                        </a:rPr>
                        <a:t>Veränderung der Gedanken und Einstellungen: Ich denke neu/ich habe neu die Einstellung, </a:t>
                      </a:r>
                      <a:r>
                        <a:rPr lang="de-DE" sz="1800" kern="1200" dirty="0" err="1">
                          <a:solidFill>
                            <a:schemeClr val="dk1"/>
                          </a:solidFill>
                          <a:effectLst/>
                          <a:latin typeface="+mn-lt"/>
                          <a:ea typeface="+mn-ea"/>
                          <a:cs typeface="+mn-cs"/>
                        </a:rPr>
                        <a:t>dass</a:t>
                      </a:r>
                      <a:r>
                        <a:rPr lang="de-DE" sz="1800" kern="1200" dirty="0">
                          <a:solidFill>
                            <a:schemeClr val="dk1"/>
                          </a:solidFill>
                          <a:effectLst/>
                          <a:latin typeface="+mn-lt"/>
                          <a:ea typeface="+mn-ea"/>
                          <a:cs typeface="+mn-cs"/>
                        </a:rPr>
                        <a:t>…</a:t>
                      </a:r>
                      <a:endParaRPr lang="de-CH" dirty="0"/>
                    </a:p>
                  </a:txBody>
                  <a:tcPr/>
                </a:tc>
                <a:extLst>
                  <a:ext uri="{0D108BD9-81ED-4DB2-BD59-A6C34878D82A}">
                    <a16:rowId xmlns:a16="http://schemas.microsoft.com/office/drawing/2014/main" val="3045746966"/>
                  </a:ext>
                </a:extLst>
              </a:tr>
              <a:tr h="370840">
                <a:tc>
                  <a:txBody>
                    <a:bodyPr/>
                    <a:lstStyle/>
                    <a:p>
                      <a:r>
                        <a:rPr lang="de-CH" dirty="0"/>
                        <a:t>Stufe 3</a:t>
                      </a:r>
                    </a:p>
                  </a:txBody>
                  <a:tcPr/>
                </a:tc>
                <a:tc>
                  <a:txBody>
                    <a:bodyPr/>
                    <a:lstStyle/>
                    <a:p>
                      <a:r>
                        <a:rPr lang="de-CH" dirty="0"/>
                        <a:t>Stressreaktion</a:t>
                      </a:r>
                    </a:p>
                  </a:txBody>
                  <a:tcPr/>
                </a:tc>
                <a:tc>
                  <a:txBody>
                    <a:bodyPr/>
                    <a:lstStyle/>
                    <a:p>
                      <a:r>
                        <a:rPr lang="de-DE" sz="1800" kern="1200" dirty="0">
                          <a:solidFill>
                            <a:schemeClr val="dk1"/>
                          </a:solidFill>
                          <a:effectLst/>
                          <a:latin typeface="+mn-lt"/>
                          <a:ea typeface="+mn-ea"/>
                          <a:cs typeface="+mn-cs"/>
                        </a:rPr>
                        <a:t>Strategien </a:t>
                      </a:r>
                      <a:r>
                        <a:rPr lang="de-DE" sz="1800" kern="1200" dirty="0" err="1">
                          <a:solidFill>
                            <a:schemeClr val="dk1"/>
                          </a:solidFill>
                          <a:effectLst/>
                          <a:latin typeface="+mn-lt"/>
                          <a:ea typeface="+mn-ea"/>
                          <a:cs typeface="+mn-cs"/>
                        </a:rPr>
                        <a:t>Stressabbau</a:t>
                      </a:r>
                      <a:endParaRPr lang="de-CH" dirty="0"/>
                    </a:p>
                  </a:txBody>
                  <a:tcPr/>
                </a:tc>
                <a:extLst>
                  <a:ext uri="{0D108BD9-81ED-4DB2-BD59-A6C34878D82A}">
                    <a16:rowId xmlns:a16="http://schemas.microsoft.com/office/drawing/2014/main" val="1321430832"/>
                  </a:ext>
                </a:extLst>
              </a:tr>
              <a:tr h="370840">
                <a:tc>
                  <a:txBody>
                    <a:bodyPr/>
                    <a:lstStyle/>
                    <a:p>
                      <a:endParaRPr lang="de-CH"/>
                    </a:p>
                  </a:txBody>
                  <a:tcPr/>
                </a:tc>
                <a:tc>
                  <a:txBody>
                    <a:bodyPr/>
                    <a:lstStyle/>
                    <a:p>
                      <a:r>
                        <a:rPr lang="de-DE" sz="1800" kern="1200" dirty="0">
                          <a:solidFill>
                            <a:schemeClr val="dk1"/>
                          </a:solidFill>
                          <a:effectLst/>
                          <a:latin typeface="+mn-lt"/>
                          <a:ea typeface="+mn-ea"/>
                          <a:cs typeface="+mn-cs"/>
                        </a:rPr>
                        <a:t>Wenn ich im </a:t>
                      </a:r>
                      <a:r>
                        <a:rPr lang="de-DE" sz="1800" kern="1200" dirty="0" err="1">
                          <a:solidFill>
                            <a:schemeClr val="dk1"/>
                          </a:solidFill>
                          <a:effectLst/>
                          <a:latin typeface="+mn-lt"/>
                          <a:ea typeface="+mn-ea"/>
                          <a:cs typeface="+mn-cs"/>
                        </a:rPr>
                        <a:t>Stress</a:t>
                      </a:r>
                      <a:r>
                        <a:rPr lang="de-DE" sz="1800" kern="1200" dirty="0">
                          <a:solidFill>
                            <a:schemeClr val="dk1"/>
                          </a:solidFill>
                          <a:effectLst/>
                          <a:latin typeface="+mn-lt"/>
                          <a:ea typeface="+mn-ea"/>
                          <a:cs typeface="+mn-cs"/>
                        </a:rPr>
                        <a:t> bin, reagiere ich/mein Körper…</a:t>
                      </a:r>
                      <a:endParaRPr lang="de-CH" dirty="0"/>
                    </a:p>
                  </a:txBody>
                  <a:tcPr/>
                </a:tc>
                <a:tc>
                  <a:txBody>
                    <a:bodyPr/>
                    <a:lstStyle/>
                    <a:p>
                      <a:r>
                        <a:rPr lang="de-DE" sz="1800" kern="1200" dirty="0">
                          <a:solidFill>
                            <a:schemeClr val="dk1"/>
                          </a:solidFill>
                          <a:effectLst/>
                          <a:latin typeface="+mn-lt"/>
                          <a:ea typeface="+mn-ea"/>
                          <a:cs typeface="+mn-cs"/>
                        </a:rPr>
                        <a:t>Ich gehe aktiv gegen </a:t>
                      </a:r>
                      <a:r>
                        <a:rPr lang="de-DE" sz="1800" kern="1200" dirty="0" err="1">
                          <a:solidFill>
                            <a:schemeClr val="dk1"/>
                          </a:solidFill>
                          <a:effectLst/>
                          <a:latin typeface="+mn-lt"/>
                          <a:ea typeface="+mn-ea"/>
                          <a:cs typeface="+mn-cs"/>
                        </a:rPr>
                        <a:t>Stress</a:t>
                      </a:r>
                      <a:r>
                        <a:rPr lang="de-DE" sz="1800" kern="1200" dirty="0">
                          <a:solidFill>
                            <a:schemeClr val="dk1"/>
                          </a:solidFill>
                          <a:effectLst/>
                          <a:latin typeface="+mn-lt"/>
                          <a:ea typeface="+mn-ea"/>
                          <a:cs typeface="+mn-cs"/>
                        </a:rPr>
                        <a:t> vor und sorge für Entspannung und Ausgleich, indem ich… </a:t>
                      </a:r>
                      <a:endParaRPr lang="de-CH" dirty="0"/>
                    </a:p>
                  </a:txBody>
                  <a:tcPr/>
                </a:tc>
                <a:extLst>
                  <a:ext uri="{0D108BD9-81ED-4DB2-BD59-A6C34878D82A}">
                    <a16:rowId xmlns:a16="http://schemas.microsoft.com/office/drawing/2014/main" val="3531102384"/>
                  </a:ext>
                </a:extLst>
              </a:tr>
            </a:tbl>
          </a:graphicData>
        </a:graphic>
      </p:graphicFrame>
      <p:sp>
        <p:nvSpPr>
          <p:cNvPr id="13" name="Oval 3">
            <a:extLst>
              <a:ext uri="{FF2B5EF4-FFF2-40B4-BE49-F238E27FC236}">
                <a16:creationId xmlns:a16="http://schemas.microsoft.com/office/drawing/2014/main" id="{FA176973-380C-4C17-9F66-79324FFCD264}"/>
              </a:ext>
            </a:extLst>
          </p:cNvPr>
          <p:cNvSpPr>
            <a:spLocks noChangeArrowheads="1"/>
          </p:cNvSpPr>
          <p:nvPr/>
        </p:nvSpPr>
        <p:spPr bwMode="auto">
          <a:xfrm>
            <a:off x="492910" y="2780928"/>
            <a:ext cx="738526" cy="7200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 name="Oval 3">
            <a:extLst>
              <a:ext uri="{FF2B5EF4-FFF2-40B4-BE49-F238E27FC236}">
                <a16:creationId xmlns:a16="http://schemas.microsoft.com/office/drawing/2014/main" id="{FC1931B4-7D54-4FE3-A7FD-1AEF11F3658B}"/>
              </a:ext>
            </a:extLst>
          </p:cNvPr>
          <p:cNvSpPr>
            <a:spLocks noChangeArrowheads="1"/>
          </p:cNvSpPr>
          <p:nvPr/>
        </p:nvSpPr>
        <p:spPr bwMode="auto">
          <a:xfrm>
            <a:off x="492910" y="5657925"/>
            <a:ext cx="738526" cy="720080"/>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de-CH"/>
          </a:p>
        </p:txBody>
      </p:sp>
      <p:sp>
        <p:nvSpPr>
          <p:cNvPr id="16" name="Oval 3">
            <a:extLst>
              <a:ext uri="{FF2B5EF4-FFF2-40B4-BE49-F238E27FC236}">
                <a16:creationId xmlns:a16="http://schemas.microsoft.com/office/drawing/2014/main" id="{72A94ECC-2A88-4D33-B087-0C25623F7DD4}"/>
              </a:ext>
            </a:extLst>
          </p:cNvPr>
          <p:cNvSpPr>
            <a:spLocks noChangeArrowheads="1"/>
          </p:cNvSpPr>
          <p:nvPr/>
        </p:nvSpPr>
        <p:spPr bwMode="auto">
          <a:xfrm>
            <a:off x="492910" y="4350011"/>
            <a:ext cx="738526" cy="72008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10318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Mein Spick</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3" descr="Bildergebnis für Giraffe serena rust">
            <a:extLst>
              <a:ext uri="{FF2B5EF4-FFF2-40B4-BE49-F238E27FC236}">
                <a16:creationId xmlns:a16="http://schemas.microsoft.com/office/drawing/2014/main" id="{E6A80DD4-1EEC-4EAF-B4BE-95C64605CF79}"/>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043608" y="1895262"/>
            <a:ext cx="2160240" cy="4230429"/>
          </a:xfrm>
          <a:prstGeom prst="rect">
            <a:avLst/>
          </a:prstGeom>
          <a:solidFill>
            <a:schemeClr val="bg1"/>
          </a:solidFill>
        </p:spPr>
      </p:pic>
      <p:sp>
        <p:nvSpPr>
          <p:cNvPr id="22" name="Inhaltsplatzhalter 4">
            <a:extLst>
              <a:ext uri="{FF2B5EF4-FFF2-40B4-BE49-F238E27FC236}">
                <a16:creationId xmlns:a16="http://schemas.microsoft.com/office/drawing/2014/main" id="{64FB5D2C-72A2-4167-BEEF-6642752DA1D2}"/>
              </a:ext>
            </a:extLst>
          </p:cNvPr>
          <p:cNvSpPr txBox="1">
            <a:spLocks/>
          </p:cNvSpPr>
          <p:nvPr/>
        </p:nvSpPr>
        <p:spPr>
          <a:xfrm>
            <a:off x="3491880" y="1895262"/>
            <a:ext cx="5184576" cy="42304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2400" dirty="0"/>
              <a:t>Ich esse jeden Tag Salat und Gemüse</a:t>
            </a:r>
          </a:p>
          <a:p>
            <a:pPr marL="0" indent="0">
              <a:buNone/>
            </a:pPr>
            <a:endParaRPr lang="de-CH" dirty="0"/>
          </a:p>
          <a:p>
            <a:r>
              <a:rPr lang="de-CH" sz="2400" dirty="0"/>
              <a:t>Ich denke jeden Abend, wenn ich ins Bett gehe: ich bin eine gute Mutter/ein guter Vater</a:t>
            </a:r>
          </a:p>
          <a:p>
            <a:endParaRPr lang="de-CH" dirty="0"/>
          </a:p>
          <a:p>
            <a:endParaRPr lang="de-CH" sz="1100" dirty="0"/>
          </a:p>
          <a:p>
            <a:r>
              <a:rPr lang="de-CH" sz="2400" dirty="0"/>
              <a:t>Ich mache jeden Morgen eine Entspannungsübung</a:t>
            </a:r>
          </a:p>
          <a:p>
            <a:endParaRPr lang="de-CH" dirty="0"/>
          </a:p>
        </p:txBody>
      </p:sp>
    </p:spTree>
    <p:extLst>
      <p:ext uri="{BB962C8B-B14F-4D97-AF65-F5344CB8AC3E}">
        <p14:creationId xmlns:p14="http://schemas.microsoft.com/office/powerpoint/2010/main" val="383400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4">
            <a:extLst>
              <a:ext uri="{FF2B5EF4-FFF2-40B4-BE49-F238E27FC236}">
                <a16:creationId xmlns:a16="http://schemas.microsoft.com/office/drawing/2014/main" id="{2172CD82-7F72-4C5E-91CC-F15AA7FD2819}"/>
              </a:ext>
            </a:extLst>
          </p:cNvPr>
          <p:cNvSpPr txBox="1">
            <a:spLocks/>
          </p:cNvSpPr>
          <p:nvPr/>
        </p:nvSpPr>
        <p:spPr>
          <a:xfrm>
            <a:off x="2087723" y="548680"/>
            <a:ext cx="4968552" cy="64807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a:solidFill>
                  <a:schemeClr val="accent2">
                    <a:lumMod val="75000"/>
                  </a:schemeClr>
                </a:solidFill>
              </a:rPr>
              <a:t>Viel Spass beim Ausprobieren!</a:t>
            </a:r>
          </a:p>
        </p:txBody>
      </p:sp>
      <p:sp>
        <p:nvSpPr>
          <p:cNvPr id="5" name="Inhaltsplatzhalter 4">
            <a:extLst>
              <a:ext uri="{FF2B5EF4-FFF2-40B4-BE49-F238E27FC236}">
                <a16:creationId xmlns:a16="http://schemas.microsoft.com/office/drawing/2014/main" id="{00637244-BB60-4A59-9B18-33B5621D0E5D}"/>
              </a:ext>
            </a:extLst>
          </p:cNvPr>
          <p:cNvSpPr txBox="1">
            <a:spLocks/>
          </p:cNvSpPr>
          <p:nvPr/>
        </p:nvSpPr>
        <p:spPr>
          <a:xfrm>
            <a:off x="2465765" y="5877272"/>
            <a:ext cx="42124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800" dirty="0" err="1">
                <a:solidFill>
                  <a:schemeClr val="accent2">
                    <a:lumMod val="75000"/>
                  </a:schemeClr>
                </a:solidFill>
              </a:rPr>
              <a:t>www.respektstattgewalt.ch</a:t>
            </a:r>
            <a:endParaRPr lang="de-CH" sz="2800" dirty="0">
              <a:solidFill>
                <a:schemeClr val="accent2">
                  <a:lumMod val="75000"/>
                </a:schemeClr>
              </a:solidFill>
            </a:endParaRPr>
          </a:p>
        </p:txBody>
      </p:sp>
      <p:pic>
        <p:nvPicPr>
          <p:cNvPr id="6" name="Grafik 5">
            <a:extLst>
              <a:ext uri="{FF2B5EF4-FFF2-40B4-BE49-F238E27FC236}">
                <a16:creationId xmlns:a16="http://schemas.microsoft.com/office/drawing/2014/main" id="{D03048F1-DBAE-470F-A9D7-C9A6D0790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583" y="1381817"/>
            <a:ext cx="5796833" cy="4094365"/>
          </a:xfrm>
          <a:prstGeom prst="rect">
            <a:avLst/>
          </a:prstGeom>
        </p:spPr>
      </p:pic>
    </p:spTree>
    <p:extLst>
      <p:ext uri="{BB962C8B-B14F-4D97-AF65-F5344CB8AC3E}">
        <p14:creationId xmlns:p14="http://schemas.microsoft.com/office/powerpoint/2010/main" val="271373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1F71084-94B8-4457-AA29-2B0C93D04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07331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43C2EAD-5117-4939-8B71-F34A80780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2430"/>
            <a:ext cx="9144000" cy="6073140"/>
          </a:xfrm>
          <a:prstGeom prst="rect">
            <a:avLst/>
          </a:prstGeom>
        </p:spPr>
      </p:pic>
    </p:spTree>
    <p:extLst>
      <p:ext uri="{BB962C8B-B14F-4D97-AF65-F5344CB8AC3E}">
        <p14:creationId xmlns:p14="http://schemas.microsoft.com/office/powerpoint/2010/main" val="270510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921593B-23AA-442E-8C3F-7765C4816D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17325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3BF556E-390C-422E-A43E-C7A97E8C5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391"/>
            <a:ext cx="7380312" cy="4137908"/>
          </a:xfrm>
          <a:prstGeom prst="rect">
            <a:avLst/>
          </a:prstGeom>
        </p:spPr>
      </p:pic>
      <p:pic>
        <p:nvPicPr>
          <p:cNvPr id="4" name="Grafik 3">
            <a:extLst>
              <a:ext uri="{FF2B5EF4-FFF2-40B4-BE49-F238E27FC236}">
                <a16:creationId xmlns:a16="http://schemas.microsoft.com/office/drawing/2014/main" id="{4FDDF0B7-C1C9-4B2B-BA27-C3CEEBC88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703968"/>
            <a:ext cx="7380312" cy="4154032"/>
          </a:xfrm>
          <a:prstGeom prst="rect">
            <a:avLst/>
          </a:prstGeom>
        </p:spPr>
      </p:pic>
    </p:spTree>
    <p:extLst>
      <p:ext uri="{BB962C8B-B14F-4D97-AF65-F5344CB8AC3E}">
        <p14:creationId xmlns:p14="http://schemas.microsoft.com/office/powerpoint/2010/main" val="31263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0FDD776-6BB6-435B-8CDE-6A0C87660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68832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FFB9126-580E-4264-9DA5-A2080984E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2" y="188640"/>
            <a:ext cx="9175452" cy="6480720"/>
          </a:xfrm>
          <a:prstGeom prst="rect">
            <a:avLst/>
          </a:prstGeom>
        </p:spPr>
      </p:pic>
    </p:spTree>
    <p:extLst>
      <p:ext uri="{BB962C8B-B14F-4D97-AF65-F5344CB8AC3E}">
        <p14:creationId xmlns:p14="http://schemas.microsoft.com/office/powerpoint/2010/main" val="105839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   Bedürfnispyramide </a:t>
            </a:r>
            <a:r>
              <a:rPr lang="de-CH" sz="1600" b="1" dirty="0">
                <a:solidFill>
                  <a:schemeClr val="accent2">
                    <a:lumMod val="75000"/>
                  </a:schemeClr>
                </a:solidFill>
              </a:rPr>
              <a:t>nach </a:t>
            </a:r>
            <a:r>
              <a:rPr lang="de-CH" sz="1600" b="1" dirty="0" err="1">
                <a:solidFill>
                  <a:schemeClr val="accent2">
                    <a:lumMod val="75000"/>
                  </a:schemeClr>
                </a:solidFill>
              </a:rPr>
              <a:t>Masslow</a:t>
            </a:r>
            <a:endParaRPr lang="de-CH" sz="1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s://niklasbringtdieweltinordnung.files.wordpress.com/2012/03/maslow_pyramide.gif">
            <a:extLst>
              <a:ext uri="{FF2B5EF4-FFF2-40B4-BE49-F238E27FC236}">
                <a16:creationId xmlns:a16="http://schemas.microsoft.com/office/drawing/2014/main" id="{76AA0061-D29E-4BA1-8E5C-149241331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01633"/>
            <a:ext cx="6032095" cy="47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48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5073" y="331345"/>
            <a:ext cx="9144000" cy="1021809"/>
          </a:xfrm>
          <a:solidFill>
            <a:schemeClr val="bg1"/>
          </a:solidFill>
        </p:spPr>
        <p:txBody>
          <a:bodyPr>
            <a:normAutofit/>
          </a:bodyPr>
          <a:lstStyle/>
          <a:p>
            <a:r>
              <a:rPr lang="de-CH" sz="3600" b="1" dirty="0">
                <a:solidFill>
                  <a:schemeClr val="accent2">
                    <a:lumMod val="75000"/>
                  </a:schemeClr>
                </a:solidFill>
              </a:rPr>
              <a:t>             Gewaltfreie Kommunikation </a:t>
            </a:r>
            <a:r>
              <a:rPr lang="de-CH" sz="1400" b="1" dirty="0">
                <a:solidFill>
                  <a:schemeClr val="accent2">
                    <a:lumMod val="75000"/>
                  </a:schemeClr>
                </a:solidFill>
              </a:rPr>
              <a:t>nach M. Rosenberg</a:t>
            </a:r>
            <a:endParaRPr lang="de-CH" sz="3600" b="1" dirty="0">
              <a:solidFill>
                <a:schemeClr val="accent6">
                  <a:lumMod val="50000"/>
                </a:schemeClr>
              </a:solidFill>
            </a:endParaRPr>
          </a:p>
        </p:txBody>
      </p:sp>
      <p:grpSp>
        <p:nvGrpSpPr>
          <p:cNvPr id="4" name="Gruppieren 3"/>
          <p:cNvGrpSpPr/>
          <p:nvPr/>
        </p:nvGrpSpPr>
        <p:grpSpPr>
          <a:xfrm>
            <a:off x="-10638" y="612745"/>
            <a:ext cx="9159711" cy="827589"/>
            <a:chOff x="3514" y="476672"/>
            <a:chExt cx="9159711" cy="827589"/>
          </a:xfrm>
        </p:grpSpPr>
        <p:grpSp>
          <p:nvGrpSpPr>
            <p:cNvPr id="6" name="Gruppieren 5"/>
            <p:cNvGrpSpPr/>
            <p:nvPr/>
          </p:nvGrpSpPr>
          <p:grpSpPr>
            <a:xfrm>
              <a:off x="3514" y="1064002"/>
              <a:ext cx="9159711" cy="232635"/>
              <a:chOff x="0" y="684187"/>
              <a:chExt cx="9154632" cy="232727"/>
            </a:xfrm>
          </p:grpSpPr>
          <p:sp>
            <p:nvSpPr>
              <p:cNvPr id="7" name="Titel 1"/>
              <p:cNvSpPr>
                <a:spLocks noGrp="1"/>
              </p:cNvSpPr>
              <p:nvPr/>
            </p:nvSpPr>
            <p:spPr>
              <a:xfrm>
                <a:off x="10632" y="684187"/>
                <a:ext cx="9144000" cy="107900"/>
              </a:xfrm>
              <a:prstGeom prst="rect">
                <a:avLst/>
              </a:prstGeom>
              <a:solidFill>
                <a:schemeClr val="accent2">
                  <a:lumMod val="75000"/>
                </a:schemeClr>
              </a:solidFill>
              <a:ln w="38100">
                <a:noFill/>
              </a:ln>
            </p:spPr>
            <p:txBody>
              <a:bodyPr vert="horz" lIns="91440" tIns="45720" rIns="91440" bIns="45720" rtlCol="0" anchor="ctr">
                <a:normAutofit fontScale="25000" lnSpcReduction="20000"/>
              </a:bodyPr>
              <a:lstStyle/>
              <a:p>
                <a:pPr algn="ctr">
                  <a:spcAft>
                    <a:spcPts val="0"/>
                  </a:spcAft>
                </a:pPr>
                <a:r>
                  <a:rPr lang="de-DE" sz="3200" kern="1200" dirty="0">
                    <a:solidFill>
                      <a:srgbClr val="E46C0A"/>
                    </a:solidFill>
                    <a:effectLst/>
                    <a:latin typeface="Arial Rounded MT Bold"/>
                    <a:ea typeface="Times New Roman"/>
                    <a:cs typeface="Arial"/>
                  </a:rPr>
                  <a:t> </a:t>
                </a:r>
                <a:endParaRPr lang="de-CH" sz="1200" dirty="0">
                  <a:effectLst/>
                  <a:latin typeface="Times New Roman"/>
                  <a:ea typeface="Times New Roman"/>
                </a:endParaRPr>
              </a:p>
            </p:txBody>
          </p:sp>
          <p:sp>
            <p:nvSpPr>
              <p:cNvPr id="8" name="Rechteck 7"/>
              <p:cNvSpPr/>
              <p:nvPr/>
            </p:nvSpPr>
            <p:spPr>
              <a:xfrm>
                <a:off x="10632" y="786809"/>
                <a:ext cx="9144000" cy="717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Rechteck 8"/>
              <p:cNvSpPr/>
              <p:nvPr/>
            </p:nvSpPr>
            <p:spPr>
              <a:xfrm>
                <a:off x="0" y="844906"/>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0" name="Picture 2" descr="C:\Users\gabi\Desktop\eigene dateien\GFK\Respekt statt Gewalt\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2" y="476672"/>
              <a:ext cx="1224832" cy="8275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Inhaltsplatzhalter 2"/>
          <p:cNvSpPr>
            <a:spLocks noGrp="1"/>
          </p:cNvSpPr>
          <p:nvPr>
            <p:ph idx="1"/>
          </p:nvPr>
        </p:nvSpPr>
        <p:spPr>
          <a:xfrm>
            <a:off x="789626" y="3313662"/>
            <a:ext cx="3690854" cy="2262216"/>
          </a:xfrm>
          <a:solidFill>
            <a:schemeClr val="accent2">
              <a:lumMod val="60000"/>
              <a:lumOff val="40000"/>
            </a:schemeClr>
          </a:solidFill>
        </p:spPr>
        <p:txBody>
          <a:bodyPr>
            <a:normAutofit/>
          </a:bodyPr>
          <a:lstStyle/>
          <a:p>
            <a:pPr marL="0" indent="0">
              <a:buNone/>
            </a:pPr>
            <a:r>
              <a:rPr lang="de-CH" sz="2800" b="1" dirty="0">
                <a:solidFill>
                  <a:schemeClr val="tx1">
                    <a:lumMod val="85000"/>
                    <a:lumOff val="15000"/>
                  </a:schemeClr>
                </a:solidFill>
              </a:rPr>
              <a:t>Gefühle</a:t>
            </a:r>
          </a:p>
          <a:p>
            <a:pPr marL="0" indent="0">
              <a:buNone/>
            </a:pPr>
            <a:r>
              <a:rPr lang="de-CH" sz="2400" dirty="0">
                <a:solidFill>
                  <a:schemeClr val="tx1">
                    <a:lumMod val="85000"/>
                    <a:lumOff val="15000"/>
                  </a:schemeClr>
                </a:solidFill>
              </a:rPr>
              <a:t>gestresst, genervt, wütend, traurig, ohnmächtig, überfordert, müde </a:t>
            </a:r>
          </a:p>
        </p:txBody>
      </p:sp>
      <p:sp>
        <p:nvSpPr>
          <p:cNvPr id="11" name="Inhaltsplatzhalter 2">
            <a:extLst>
              <a:ext uri="{FF2B5EF4-FFF2-40B4-BE49-F238E27FC236}">
                <a16:creationId xmlns:a16="http://schemas.microsoft.com/office/drawing/2014/main" id="{94770C91-12E9-4A0E-A282-93D454A77105}"/>
              </a:ext>
            </a:extLst>
          </p:cNvPr>
          <p:cNvSpPr txBox="1">
            <a:spLocks/>
          </p:cNvSpPr>
          <p:nvPr/>
        </p:nvSpPr>
        <p:spPr>
          <a:xfrm>
            <a:off x="4788024" y="3313662"/>
            <a:ext cx="3690854" cy="2262216"/>
          </a:xfrm>
          <a:prstGeom prst="rect">
            <a:avLst/>
          </a:prstGeom>
          <a:solidFill>
            <a:schemeClr val="accent3">
              <a:lumMod val="60000"/>
              <a:lumOff val="4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CH" sz="2800" b="1" dirty="0">
                <a:solidFill>
                  <a:schemeClr val="tx1">
                    <a:lumMod val="85000"/>
                    <a:lumOff val="15000"/>
                  </a:schemeClr>
                </a:solidFill>
              </a:rPr>
              <a:t>Bedürfnisse</a:t>
            </a:r>
          </a:p>
          <a:p>
            <a:pPr marL="0" indent="0">
              <a:buFont typeface="Arial" pitchFamily="34" charset="0"/>
              <a:buNone/>
            </a:pPr>
            <a:r>
              <a:rPr lang="de-CH" sz="2400" dirty="0">
                <a:solidFill>
                  <a:schemeClr val="tx1">
                    <a:lumMod val="85000"/>
                    <a:lumOff val="15000"/>
                  </a:schemeClr>
                </a:solidFill>
              </a:rPr>
              <a:t>Erholung, Entspannung, Unterstützung, Balance, Austausch, Zeit für mich </a:t>
            </a:r>
          </a:p>
        </p:txBody>
      </p:sp>
      <p:sp>
        <p:nvSpPr>
          <p:cNvPr id="16" name="Pfeil: nach rechts 15">
            <a:extLst>
              <a:ext uri="{FF2B5EF4-FFF2-40B4-BE49-F238E27FC236}">
                <a16:creationId xmlns:a16="http://schemas.microsoft.com/office/drawing/2014/main" id="{5C7102FB-E433-4C12-93F6-58511E19E98C}"/>
              </a:ext>
            </a:extLst>
          </p:cNvPr>
          <p:cNvSpPr/>
          <p:nvPr/>
        </p:nvSpPr>
        <p:spPr>
          <a:xfrm flipH="1" flipV="1">
            <a:off x="4226725" y="4859238"/>
            <a:ext cx="759636" cy="292764"/>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Pfeil: nach rechts 16">
            <a:extLst>
              <a:ext uri="{FF2B5EF4-FFF2-40B4-BE49-F238E27FC236}">
                <a16:creationId xmlns:a16="http://schemas.microsoft.com/office/drawing/2014/main" id="{C79CFDD5-A17E-48F2-9ABB-5D18090FD3ED}"/>
              </a:ext>
            </a:extLst>
          </p:cNvPr>
          <p:cNvSpPr/>
          <p:nvPr/>
        </p:nvSpPr>
        <p:spPr>
          <a:xfrm rot="10800000" flipH="1" flipV="1">
            <a:off x="4221076" y="3667872"/>
            <a:ext cx="759636" cy="292764"/>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Inhaltsplatzhalter 4">
            <a:extLst>
              <a:ext uri="{FF2B5EF4-FFF2-40B4-BE49-F238E27FC236}">
                <a16:creationId xmlns:a16="http://schemas.microsoft.com/office/drawing/2014/main" id="{AD8C1A28-ABAD-4B56-83FF-D4760BB49012}"/>
              </a:ext>
            </a:extLst>
          </p:cNvPr>
          <p:cNvSpPr txBox="1">
            <a:spLocks/>
          </p:cNvSpPr>
          <p:nvPr/>
        </p:nvSpPr>
        <p:spPr>
          <a:xfrm>
            <a:off x="3059833" y="1705998"/>
            <a:ext cx="3240360" cy="10979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b="1" dirty="0">
                <a:solidFill>
                  <a:schemeClr val="accent2">
                    <a:lumMod val="75000"/>
                  </a:schemeClr>
                </a:solidFill>
              </a:rPr>
              <a:t>ICH = Selbstempathie       </a:t>
            </a:r>
          </a:p>
          <a:p>
            <a:pPr marL="0" indent="0">
              <a:buNone/>
            </a:pPr>
            <a:r>
              <a:rPr lang="de-CH" sz="2400" b="1" dirty="0">
                <a:solidFill>
                  <a:schemeClr val="accent2">
                    <a:lumMod val="75000"/>
                  </a:schemeClr>
                </a:solidFill>
              </a:rPr>
              <a:t>DU = Empathie</a:t>
            </a:r>
          </a:p>
        </p:txBody>
      </p:sp>
    </p:spTree>
    <p:extLst>
      <p:ext uri="{BB962C8B-B14F-4D97-AF65-F5344CB8AC3E}">
        <p14:creationId xmlns:p14="http://schemas.microsoft.com/office/powerpoint/2010/main" val="12692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Bildschirmpräsentation (4:3)</PresentationFormat>
  <Paragraphs>111</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Arial Rounded MT Bold</vt:lpstr>
      <vt:lpstr>Calibri</vt:lpstr>
      <vt:lpstr>Times New Roman</vt:lpstr>
      <vt:lpstr>Verdana</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Bedürfnispyramide nach Masslow</vt:lpstr>
      <vt:lpstr>             Gewaltfreie Kommunikation nach M. Rosenberg</vt:lpstr>
      <vt:lpstr>Was ist Stress?</vt:lpstr>
      <vt:lpstr>5 Stressebenen</vt:lpstr>
      <vt:lpstr>Eltern Burnout</vt:lpstr>
      <vt:lpstr>Stressampel nach Kaluza</vt:lpstr>
      <vt:lpstr>Stressampel nach Kaluza</vt:lpstr>
      <vt:lpstr>Stressoren</vt:lpstr>
      <vt:lpstr>             Gewaltfreie Kommunikation nach M. Rosenberg</vt:lpstr>
      <vt:lpstr>Strategien Stressabbau</vt:lpstr>
      <vt:lpstr>Mein Spick</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Gabi Moser</dc:creator>
  <cp:lastModifiedBy>Gabriela Moser</cp:lastModifiedBy>
  <cp:revision>100</cp:revision>
  <cp:lastPrinted>2013-10-04T04:22:18Z</cp:lastPrinted>
  <dcterms:created xsi:type="dcterms:W3CDTF">2013-08-04T08:59:28Z</dcterms:created>
  <dcterms:modified xsi:type="dcterms:W3CDTF">2021-11-09T17:50:42Z</dcterms:modified>
</cp:coreProperties>
</file>